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 /><Relationship Id="rId11" Type="http://schemas.openxmlformats.org/officeDocument/2006/relationships/tableStyles" Target="tableStyles.xml" /><Relationship Id="rId12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914400" y="2130425"/>
            <a:ext cx="10363199" cy="1470025"/>
          </a:xfrm>
        </p:spPr>
        <p:txBody>
          <a:bodyPr/>
          <a:lstStyle>
            <a:lvl1pPr algn="ctr">
              <a:defRPr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828800" y="3886200"/>
            <a:ext cx="8534399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839199" y="274638"/>
            <a:ext cx="2743200" cy="5851525"/>
          </a:xfrm>
        </p:spPr>
        <p:txBody>
          <a:bodyPr vert="eaVert"/>
          <a:lstStyle>
            <a:lvl1pPr algn="ctr">
              <a:defRPr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609599" y="274638"/>
            <a:ext cx="8026399" cy="5851525"/>
          </a:xfrm>
        </p:spPr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63083" y="4406901"/>
            <a:ext cx="10363199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963083" y="2906713"/>
            <a:ext cx="10363199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1583497" y="1600201"/>
            <a:ext cx="4704522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576053" y="1600201"/>
            <a:ext cx="5006346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1583497" y="1535113"/>
            <a:ext cx="470452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1583497" y="2174874"/>
            <a:ext cx="470452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480042" y="1535113"/>
            <a:ext cx="510235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480042" y="2174874"/>
            <a:ext cx="510235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83497" y="273049"/>
            <a:ext cx="355239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327913" y="273050"/>
            <a:ext cx="625448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583497" y="1435101"/>
            <a:ext cx="3552394" cy="4691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83497" y="4800600"/>
            <a:ext cx="998510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583497" y="612774"/>
            <a:ext cx="9985109" cy="41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583497" y="5367337"/>
            <a:ext cx="998510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1583497" y="1600201"/>
            <a:ext cx="9998901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6" name="Shape 1058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6343" y="6641"/>
                </a:moveTo>
                <a:lnTo>
                  <a:pt x="6343" y="6641"/>
                </a:lnTo>
                <a:cubicBezTo>
                  <a:pt x="7781" y="2374"/>
                  <a:pt x="8594" y="0"/>
                  <a:pt x="8594" y="0"/>
                </a:cubicBezTo>
                <a:lnTo>
                  <a:pt x="0" y="0"/>
                </a:lnTo>
                <a:lnTo>
                  <a:pt x="0" y="43200"/>
                </a:lnTo>
                <a:lnTo>
                  <a:pt x="43200" y="43200"/>
                </a:lnTo>
                <a:lnTo>
                  <a:pt x="43200" y="37760"/>
                </a:lnTo>
                <a:lnTo>
                  <a:pt x="43200" y="37760"/>
                </a:lnTo>
                <a:cubicBezTo>
                  <a:pt x="43200" y="37760"/>
                  <a:pt x="34824" y="39282"/>
                  <a:pt x="21228" y="41101"/>
                </a:cubicBezTo>
                <a:lnTo>
                  <a:pt x="21228" y="41101"/>
                </a:lnTo>
                <a:cubicBezTo>
                  <a:pt x="3446" y="43478"/>
                  <a:pt x="-5241" y="41016"/>
                  <a:pt x="6343" y="6641"/>
                </a:cubicBez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7" name="Shape 1059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</p:spPr>
      </p:sp>
      <p:sp>
        <p:nvSpPr>
          <p:cNvPr id="48" name="Shape 1060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361" y="36777"/>
                </a:moveTo>
                <a:lnTo>
                  <a:pt x="22361" y="36777"/>
                </a:lnTo>
                <a:cubicBezTo>
                  <a:pt x="5219" y="39070"/>
                  <a:pt x="-2372" y="36412"/>
                  <a:pt x="7775" y="6299"/>
                </a:cubicBezTo>
                <a:lnTo>
                  <a:pt x="7775" y="6299"/>
                </a:lnTo>
                <a:cubicBezTo>
                  <a:pt x="9119" y="2311"/>
                  <a:pt x="9892" y="58"/>
                  <a:pt x="9911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3612"/>
                </a:lnTo>
                <a:lnTo>
                  <a:pt x="43200" y="33612"/>
                </a:lnTo>
                <a:cubicBezTo>
                  <a:pt x="43110" y="33630"/>
                  <a:pt x="35168" y="35065"/>
                  <a:pt x="22361" y="36777"/>
                </a:cubicBezTo>
                <a:close/>
              </a:path>
            </a:pathLst>
          </a:custGeom>
          <a:solidFill>
            <a:schemeClr val="accent1">
              <a:alpha val="9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9" name="Shape 1061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276" y="37156"/>
                </a:moveTo>
                <a:lnTo>
                  <a:pt x="22276" y="37156"/>
                </a:lnTo>
                <a:cubicBezTo>
                  <a:pt x="5093" y="39454"/>
                  <a:pt x="-2596" y="36819"/>
                  <a:pt x="7680" y="6325"/>
                </a:cubicBezTo>
                <a:lnTo>
                  <a:pt x="7680" y="6325"/>
                </a:lnTo>
                <a:cubicBezTo>
                  <a:pt x="9010" y="2380"/>
                  <a:pt x="9781" y="117"/>
                  <a:pt x="9819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3980"/>
                </a:lnTo>
                <a:lnTo>
                  <a:pt x="43200" y="33980"/>
                </a:lnTo>
                <a:cubicBezTo>
                  <a:pt x="43020" y="34016"/>
                  <a:pt x="35046" y="35449"/>
                  <a:pt x="22276" y="37156"/>
                </a:cubicBezTo>
                <a:close/>
              </a:path>
            </a:pathLst>
          </a:custGeom>
          <a:solidFill>
            <a:schemeClr val="accent1">
              <a:alpha val="18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0" name="Shape 1062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192" y="37535"/>
                </a:moveTo>
                <a:lnTo>
                  <a:pt x="22192" y="37535"/>
                </a:lnTo>
                <a:cubicBezTo>
                  <a:pt x="4968" y="39839"/>
                  <a:pt x="-2820" y="37226"/>
                  <a:pt x="7585" y="6350"/>
                </a:cubicBezTo>
                <a:lnTo>
                  <a:pt x="7585" y="6350"/>
                </a:lnTo>
                <a:cubicBezTo>
                  <a:pt x="8900" y="2448"/>
                  <a:pt x="9670" y="176"/>
                  <a:pt x="9726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4348"/>
                </a:lnTo>
                <a:lnTo>
                  <a:pt x="43200" y="34348"/>
                </a:lnTo>
                <a:cubicBezTo>
                  <a:pt x="42885" y="34402"/>
                  <a:pt x="34924" y="35833"/>
                  <a:pt x="22192" y="37535"/>
                </a:cubicBezTo>
                <a:close/>
              </a:path>
            </a:pathLst>
          </a:custGeom>
          <a:solidFill>
            <a:schemeClr val="accent1">
              <a:alpha val="26998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1" name="Shape 1063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107" y="37914"/>
                </a:moveTo>
                <a:lnTo>
                  <a:pt x="22107" y="37914"/>
                </a:lnTo>
                <a:cubicBezTo>
                  <a:pt x="4842" y="40223"/>
                  <a:pt x="-3044" y="37634"/>
                  <a:pt x="7490" y="6376"/>
                </a:cubicBezTo>
                <a:lnTo>
                  <a:pt x="7490" y="6376"/>
                </a:lnTo>
                <a:cubicBezTo>
                  <a:pt x="8790" y="2517"/>
                  <a:pt x="9559" y="235"/>
                  <a:pt x="9634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4717"/>
                </a:lnTo>
                <a:lnTo>
                  <a:pt x="43200" y="34717"/>
                </a:lnTo>
                <a:cubicBezTo>
                  <a:pt x="42795" y="34789"/>
                  <a:pt x="34802" y="36217"/>
                  <a:pt x="22107" y="37914"/>
                </a:cubicBezTo>
                <a:close/>
              </a:path>
            </a:pathLst>
          </a:custGeom>
          <a:solidFill>
            <a:schemeClr val="accent1">
              <a:alpha val="36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2" name="Shape 1064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022" y="38293"/>
                </a:moveTo>
                <a:lnTo>
                  <a:pt x="22022" y="38293"/>
                </a:lnTo>
                <a:cubicBezTo>
                  <a:pt x="4717" y="40608"/>
                  <a:pt x="-3267" y="38041"/>
                  <a:pt x="7394" y="6401"/>
                </a:cubicBezTo>
                <a:lnTo>
                  <a:pt x="7394" y="6401"/>
                </a:lnTo>
                <a:cubicBezTo>
                  <a:pt x="8680" y="2586"/>
                  <a:pt x="9448" y="293"/>
                  <a:pt x="9542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085"/>
                </a:lnTo>
                <a:lnTo>
                  <a:pt x="43200" y="35085"/>
                </a:lnTo>
                <a:cubicBezTo>
                  <a:pt x="42705" y="35175"/>
                  <a:pt x="34680" y="36601"/>
                  <a:pt x="22022" y="38293"/>
                </a:cubicBezTo>
                <a:close/>
              </a:path>
            </a:pathLst>
          </a:custGeom>
          <a:solidFill>
            <a:schemeClr val="accent1">
              <a:alpha val="4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3" name="Shape 1065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937" y="38673"/>
                </a:moveTo>
                <a:lnTo>
                  <a:pt x="21937" y="38673"/>
                </a:lnTo>
                <a:cubicBezTo>
                  <a:pt x="4591" y="40992"/>
                  <a:pt x="-3491" y="38448"/>
                  <a:pt x="7299" y="6427"/>
                </a:cubicBezTo>
                <a:lnTo>
                  <a:pt x="7299" y="6427"/>
                </a:lnTo>
                <a:cubicBezTo>
                  <a:pt x="8570" y="2655"/>
                  <a:pt x="9336" y="352"/>
                  <a:pt x="9449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453"/>
                </a:lnTo>
                <a:lnTo>
                  <a:pt x="43200" y="35453"/>
                </a:lnTo>
                <a:cubicBezTo>
                  <a:pt x="42570" y="35561"/>
                  <a:pt x="34558" y="36985"/>
                  <a:pt x="21937" y="38673"/>
                </a:cubicBezTo>
                <a:close/>
              </a:path>
            </a:pathLst>
          </a:custGeom>
          <a:solidFill>
            <a:schemeClr val="accent1">
              <a:alpha val="5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4" name="Shape 1066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853" y="39052"/>
                </a:moveTo>
                <a:lnTo>
                  <a:pt x="21853" y="39052"/>
                </a:lnTo>
                <a:cubicBezTo>
                  <a:pt x="4466" y="41377"/>
                  <a:pt x="-3715" y="38855"/>
                  <a:pt x="7204" y="6453"/>
                </a:cubicBezTo>
                <a:lnTo>
                  <a:pt x="7204" y="6453"/>
                </a:lnTo>
                <a:cubicBezTo>
                  <a:pt x="8461" y="2724"/>
                  <a:pt x="9225" y="411"/>
                  <a:pt x="9357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822"/>
                </a:lnTo>
                <a:lnTo>
                  <a:pt x="43200" y="35822"/>
                </a:lnTo>
                <a:cubicBezTo>
                  <a:pt x="42480" y="35948"/>
                  <a:pt x="34436" y="37369"/>
                  <a:pt x="21853" y="39052"/>
                </a:cubicBezTo>
                <a:close/>
              </a:path>
            </a:pathLst>
          </a:custGeom>
          <a:solidFill>
            <a:schemeClr val="accent1">
              <a:alpha val="63999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5" name="Shape 1067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768" y="39431"/>
                </a:moveTo>
                <a:lnTo>
                  <a:pt x="21768" y="39431"/>
                </a:lnTo>
                <a:cubicBezTo>
                  <a:pt x="4340" y="41761"/>
                  <a:pt x="-3939" y="39262"/>
                  <a:pt x="7109" y="6478"/>
                </a:cubicBezTo>
                <a:lnTo>
                  <a:pt x="7109" y="6478"/>
                </a:lnTo>
                <a:cubicBezTo>
                  <a:pt x="8351" y="2792"/>
                  <a:pt x="9114" y="470"/>
                  <a:pt x="9265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190"/>
                </a:lnTo>
                <a:lnTo>
                  <a:pt x="43200" y="36190"/>
                </a:lnTo>
                <a:cubicBezTo>
                  <a:pt x="42390" y="36334"/>
                  <a:pt x="34314" y="37753"/>
                  <a:pt x="21768" y="39431"/>
                </a:cubicBezTo>
                <a:close/>
              </a:path>
            </a:pathLst>
          </a:custGeom>
          <a:solidFill>
            <a:schemeClr val="accent1">
              <a:alpha val="73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6" name="Shape 1068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83" y="39810"/>
                </a:moveTo>
                <a:lnTo>
                  <a:pt x="21683" y="39810"/>
                </a:lnTo>
                <a:cubicBezTo>
                  <a:pt x="4214" y="42146"/>
                  <a:pt x="-4163" y="39669"/>
                  <a:pt x="7014" y="6504"/>
                </a:cubicBezTo>
                <a:lnTo>
                  <a:pt x="7014" y="6504"/>
                </a:lnTo>
                <a:cubicBezTo>
                  <a:pt x="8241" y="2861"/>
                  <a:pt x="9003" y="528"/>
                  <a:pt x="9172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558"/>
                </a:lnTo>
                <a:lnTo>
                  <a:pt x="43200" y="36558"/>
                </a:lnTo>
                <a:cubicBezTo>
                  <a:pt x="42300" y="36720"/>
                  <a:pt x="34192" y="38137"/>
                  <a:pt x="21683" y="39810"/>
                </a:cubicBezTo>
                <a:close/>
              </a:path>
            </a:pathLst>
          </a:custGeom>
          <a:solidFill>
            <a:schemeClr val="accent1">
              <a:alpha val="82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7" name="Shape 1069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9" y="40189"/>
                </a:moveTo>
                <a:lnTo>
                  <a:pt x="21599" y="40189"/>
                </a:lnTo>
                <a:cubicBezTo>
                  <a:pt x="4089" y="42530"/>
                  <a:pt x="-4386" y="40077"/>
                  <a:pt x="6918" y="6529"/>
                </a:cubicBezTo>
                <a:lnTo>
                  <a:pt x="6918" y="6529"/>
                </a:lnTo>
                <a:cubicBezTo>
                  <a:pt x="8131" y="2930"/>
                  <a:pt x="8892" y="587"/>
                  <a:pt x="9080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926"/>
                </a:lnTo>
                <a:lnTo>
                  <a:pt x="43200" y="36926"/>
                </a:lnTo>
                <a:cubicBezTo>
                  <a:pt x="42165" y="37107"/>
                  <a:pt x="34070" y="38521"/>
                  <a:pt x="21599" y="40189"/>
                </a:cubicBezTo>
                <a:close/>
              </a:path>
            </a:pathLst>
          </a:custGeom>
          <a:solidFill>
            <a:schemeClr val="accent1">
              <a:alpha val="91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8" name="Shape 1070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14" y="40568"/>
                </a:moveTo>
                <a:lnTo>
                  <a:pt x="21514" y="40568"/>
                </a:lnTo>
                <a:cubicBezTo>
                  <a:pt x="3963" y="42915"/>
                  <a:pt x="-4610" y="40484"/>
                  <a:pt x="6823" y="6555"/>
                </a:cubicBezTo>
                <a:lnTo>
                  <a:pt x="6823" y="6555"/>
                </a:lnTo>
                <a:cubicBezTo>
                  <a:pt x="8022" y="2999"/>
                  <a:pt x="8781" y="646"/>
                  <a:pt x="8988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7295"/>
                </a:lnTo>
                <a:lnTo>
                  <a:pt x="43200" y="37295"/>
                </a:lnTo>
                <a:cubicBezTo>
                  <a:pt x="42075" y="37493"/>
                  <a:pt x="33948" y="38905"/>
                  <a:pt x="21514" y="40568"/>
                </a:cubicBez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83497" y="274638"/>
            <a:ext cx="999890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9264351" y="6356350"/>
            <a:ext cx="23180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/>
              <a:t>	</a:t>
            </a:r>
            <a:fld id="{F8E3F0E9-0FC2-4DDE-87CF-3BA6A04EA4CC}" type="slidenum">
              <a:rPr/>
              <a:t/>
            </a:fld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1619018" y="6356350"/>
            <a:ext cx="28447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5125706" y="6356350"/>
            <a:ext cx="35625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>
        <a:spcBef>
          <a:spcPts val="0"/>
        </a:spcBef>
        <a:buNone/>
        <a:defRPr sz="4400" b="1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599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Школьная тревожность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solidFill>
                  <a:schemeClr val="tx1"/>
                </a:solidFill>
              </a:rPr>
              <a:t>Рекомендации родителям</a:t>
            </a:r>
            <a:endParaRPr lang="ru-RU">
              <a:solidFill>
                <a:schemeClr val="tx1"/>
              </a:solidFill>
            </a:endParaRPr>
          </a:p>
          <a:p>
            <a:pPr>
              <a:defRPr/>
            </a:pPr>
            <a:endParaRPr>
              <a:solidFill>
                <a:schemeClr val="tx1"/>
              </a:solidFill>
            </a:endParaRPr>
          </a:p>
          <a:p>
            <a:pPr algn="r">
              <a:defRPr/>
            </a:pPr>
            <a:r>
              <a:rPr lang="ru-RU" sz="2000">
                <a:solidFill>
                  <a:schemeClr val="tx1"/>
                </a:solidFill>
              </a:rPr>
              <a:t> Психолог Лыкова И.В</a:t>
            </a:r>
            <a:r>
              <a:rPr lang="ru-RU">
                <a:solidFill>
                  <a:schemeClr val="tx1"/>
                </a:solidFill>
              </a:rPr>
              <a:t>.</a:t>
            </a:r>
            <a:endParaRPr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59279720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Тревога и тревожность</a:t>
            </a:r>
            <a:endParaRPr/>
          </a:p>
        </p:txBody>
      </p:sp>
      <p:sp>
        <p:nvSpPr>
          <p:cNvPr id="1124759596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Тревога — это врождённая способность человека. Она позволяет  почувствовать возможную опасность. В состоянии тревоги активизируется  силы организма,  возникает внутреннее напряжение — это  сигнал, что нужно срочно позаботиться о себе. Также это индикатор,  позволяющий определять свои предпочтения, понимать, что нравится или не  нравится. С этой позиции тревога — хороший помощник человека.</a:t>
            </a:r>
            <a:endParaRPr sz="2000"/>
          </a:p>
          <a:p>
            <a:pPr>
              <a:defRPr/>
            </a:pPr>
            <a:r>
              <a:rPr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Но если тревоги становится очень много и человек не обращает внимания  на ежедневные сигналы, это может привести к бессоннице, головной боли,  нервным срывам и другим неприятным состояниям.</a:t>
            </a:r>
            <a:br>
              <a:rPr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</a:br>
            <a:r>
              <a:rPr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Причины тревоги могут быть самыми разными, но, безусловно, на первом  месте — постоянный стресс и сложные непредвиденные ситуации.</a:t>
            </a:r>
            <a:endParaRPr sz="2000"/>
          </a:p>
          <a:p>
            <a:pPr>
              <a:defRPr/>
            </a:pPr>
            <a:r>
              <a:rPr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Следует отличать тревогу от тревожности. Если тревога — это  эпизодические проявления беспокойства и волнения ребёнка, то тревожность  — устойчивое состояние.</a:t>
            </a:r>
            <a:endParaRPr sz="2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296792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Школьная тревожность</a:t>
            </a:r>
            <a:endParaRPr/>
          </a:p>
        </p:txBody>
      </p:sp>
      <p:sp>
        <p:nvSpPr>
          <p:cNvPr id="435303492" name="Объект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0000" lnSpcReduction="2000"/>
          </a:bodyPr>
          <a:lstStyle/>
          <a:p>
            <a:pPr marL="0" indent="0">
              <a:buFont typeface="Arial"/>
              <a:buNone/>
              <a:defRPr/>
            </a:pPr>
            <a:r>
              <a:rPr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 школьников может наблюдаться так называемая школьная тревожность,  которая связана именно с успешностью и состоятельностью в учебной  деятельности.</a:t>
            </a:r>
            <a:endParaRPr sz="2000"/>
          </a:p>
          <a:p>
            <a:pPr marL="0" indent="0">
              <a:buFont typeface="Arial"/>
              <a:buNone/>
              <a:defRPr/>
            </a:pPr>
            <a:endParaRPr sz="2000"/>
          </a:p>
          <a:p>
            <a:pPr marL="0" indent="0">
              <a:buFont typeface="Arial"/>
              <a:buNone/>
              <a:defRPr/>
            </a:pPr>
            <a:r>
              <a:rPr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Для учащихся важно:</a:t>
            </a:r>
            <a:endParaRPr sz="2000"/>
          </a:p>
          <a:p>
            <a:pPr>
              <a:defRPr/>
            </a:pPr>
            <a:r>
              <a:rPr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иметь успехи в учёбе; </a:t>
            </a:r>
            <a:endParaRPr sz="2000"/>
          </a:p>
          <a:p>
            <a:pPr>
              <a:defRPr/>
            </a:pPr>
            <a:r>
              <a:rPr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быть включёнными в жизнь класса;</a:t>
            </a:r>
            <a:endParaRPr sz="2000"/>
          </a:p>
          <a:p>
            <a:pPr>
              <a:defRPr/>
            </a:pPr>
            <a:r>
              <a:rPr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иметь позитивные коммуникации с одноклассниками;</a:t>
            </a:r>
            <a:endParaRPr sz="2000"/>
          </a:p>
          <a:p>
            <a:pPr>
              <a:defRPr/>
            </a:pPr>
            <a:r>
              <a:rPr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иметь хорошие, бесконфликтные отношения с учителями.</a:t>
            </a:r>
            <a:endParaRPr sz="2000"/>
          </a:p>
          <a:p>
            <a:pPr>
              <a:defRPr/>
            </a:pPr>
            <a:endParaRPr sz="2000"/>
          </a:p>
          <a:p>
            <a:pPr marL="0" indent="0">
              <a:buFont typeface="Arial"/>
              <a:buNone/>
              <a:defRPr/>
            </a:pPr>
            <a:r>
              <a:rPr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При дефиците в какой-то из этих сфер у школьника может возникать тревога. </a:t>
            </a:r>
            <a:br>
              <a:rPr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</a:br>
            <a:r>
              <a:rPr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Если тревожных ситуаций накопилось достаточно много, то состояние  ситуативной тревоги может трансформироваться в тревожность как качество  личности. У таких детей преобладают пессимистические установки: ожидание  неуспеха, неудач, неприятностей, снижение активности. И школьник  начинает действовать по принципу «лучше ничего не делать, чтобы не  попасть в неприятную ситуацию». Всё это приводит к торможению развития  ребёнка, искажению самовосприятия и самооценки.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78981263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Школьная тревожность</a:t>
            </a:r>
            <a:endParaRPr/>
          </a:p>
        </p:txBody>
      </p:sp>
      <p:sp>
        <p:nvSpPr>
          <p:cNvPr id="1375443932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Больше всего беспокойства по поводу школьной жизни испытывают  первоклассники, ведь для них школа — это пока ещё новый неизведанный мир  со своими правилами. </a:t>
            </a:r>
            <a:endParaRPr sz="20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endParaRPr sz="20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 младшей школе причинами возникновения тревоги  могут быть отметки, замечания, страх наказания за плохие оценки,  конфликтные отношения с одноклассниками. Но если процесс адаптации  выстроен верно и школьник успешно справился с этими сложностями, то  тревога нормализуется к концу года. </a:t>
            </a:r>
            <a:endParaRPr sz="2000"/>
          </a:p>
          <a:p>
            <a:pPr>
              <a:defRPr/>
            </a:pPr>
            <a:endParaRPr sz="2000"/>
          </a:p>
          <a:p>
            <a:pPr>
              <a:defRPr/>
            </a:pPr>
            <a:r>
              <a:rPr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 подростковом возрасте наличие тревоги по отношению к школе может  стать сложившейся личностной особенностью. А подростковый кризис только  способствует повышению школьной тревожности.</a:t>
            </a:r>
            <a:endParaRPr sz="2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78589025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>
              <a:defRPr/>
            </a:pPr>
            <a:r>
              <a:rPr lang="ru-RU" sz="44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Проявления тревожности у школьников</a:t>
            </a:r>
            <a:endParaRPr/>
          </a:p>
        </p:txBody>
      </p:sp>
      <p:sp>
        <p:nvSpPr>
          <p:cNvPr id="1273816555" name="Объект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0000" lnSpcReduction="2000"/>
          </a:bodyPr>
          <a:lstStyle/>
          <a:p>
            <a:pPr>
              <a:defRPr/>
            </a:pPr>
            <a:r>
              <a:rPr sz="20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Ухудшение соматического здоровья.</a:t>
            </a:r>
            <a:r>
              <a:rPr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Это самый яркий  признак, характерный для всех возрастов. Дети начинают часто болеть и,  соответственно, часто пропускать школу. У них появляются «беспричинные»  головные боли, боли в животе. Часто это бывает перед какими-то  ответственными мероприятиями: проверочной работой или контрольной.</a:t>
            </a:r>
            <a:endParaRPr sz="2000"/>
          </a:p>
          <a:p>
            <a:pPr>
              <a:defRPr/>
            </a:pPr>
            <a:r>
              <a:rPr sz="20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Появление раздражительности, агрессивности.</a:t>
            </a:r>
            <a:r>
              <a:rPr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Этому  тоже может быть причиной школьная тревожность. Ребёнок становится  излишне обидчив, огрызается даже на самые, казалось бы, безобидные  фразы. Все это свидетельствует о высоком внутреннем напряжении и  эмоциональном дискомфорте.</a:t>
            </a:r>
            <a:endParaRPr sz="2000"/>
          </a:p>
          <a:p>
            <a:pPr>
              <a:defRPr/>
            </a:pPr>
            <a:r>
              <a:rPr sz="20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Рассеянность внимания. </a:t>
            </a:r>
            <a:r>
              <a:rPr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Есть дети, которые становятся  рассеянными и не могут сконцентрировать своё внимание на выполнении  задания. Они только физически присутствуют на уроке, а на самом деле  находятся в своих мыслях и мечтаниях, которые позволяют им избегать  беспокойных моментов, касающихся школьной жизни.</a:t>
            </a:r>
            <a:endParaRPr sz="2000"/>
          </a:p>
          <a:p>
            <a:pPr>
              <a:defRPr/>
            </a:pPr>
            <a:r>
              <a:rPr sz="20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Нежелание ходить в школу. </a:t>
            </a:r>
            <a:r>
              <a:rPr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 фоне сниженной  мотивации это, безусловно, является признаком того, что ребёнку  дискомфортно в школе. В подростковом возрасте это может приводить к  тому, что он начинает прогуливать отдельные уроки или вообще не ходит в  школу.</a:t>
            </a:r>
            <a:endParaRPr sz="2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2017727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sz="3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Как можно помочь</a:t>
            </a:r>
            <a:endParaRPr/>
          </a:p>
        </p:txBody>
      </p:sp>
      <p:sp>
        <p:nvSpPr>
          <p:cNvPr id="975567413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1583497" y="1323812"/>
            <a:ext cx="9998901" cy="5133813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5000" lnSpcReduction="3000"/>
          </a:bodyPr>
          <a:lstStyle/>
          <a:p>
            <a:pPr marL="0" indent="0">
              <a:buFont typeface="Arial"/>
              <a:buNone/>
              <a:defRPr/>
            </a:pPr>
            <a:r>
              <a:rPr sz="2000" b="0" i="0" u="none">
                <a:solidFill>
                  <a:srgbClr val="000000"/>
                </a:solidFill>
                <a:latin typeface="Arimo"/>
                <a:ea typeface="Arimo"/>
                <a:cs typeface="Arimo"/>
              </a:rPr>
              <a:t>Безусловно, наличие тревоги снижает эффективность обучения. Важно  помнить, что тревожные дети нуждаются в психологической поддержке и  внимательном отношении со стороны взрослых: родителей и педагогов. К  таким детям нельзя подходить с точки зрения авторитарности.</a:t>
            </a:r>
            <a:endParaRPr sz="2000">
              <a:latin typeface="Arimo"/>
              <a:cs typeface="Arimo"/>
            </a:endParaRPr>
          </a:p>
          <a:p>
            <a:pPr>
              <a:defRPr/>
            </a:pPr>
            <a:endParaRPr sz="2000">
              <a:latin typeface="Arimo"/>
              <a:cs typeface="Arimo"/>
            </a:endParaRPr>
          </a:p>
          <a:p>
            <a:pPr marL="0" indent="0">
              <a:buFont typeface="Arial"/>
              <a:buNone/>
              <a:defRPr/>
            </a:pPr>
            <a:r>
              <a:rPr sz="2000" b="1" i="0" u="none">
                <a:solidFill>
                  <a:srgbClr val="000000"/>
                </a:solidFill>
                <a:latin typeface="Arimo"/>
                <a:ea typeface="Arimo"/>
                <a:cs typeface="Arimo"/>
              </a:rPr>
              <a:t>Чтобы помочь ребёнку, важно учитывать некоторые моменты. </a:t>
            </a:r>
            <a:endParaRPr sz="2000" b="1" i="0" u="none">
              <a:solidFill>
                <a:srgbClr val="000000"/>
              </a:solidFill>
              <a:latin typeface="Arimo"/>
              <a:ea typeface="Arimo"/>
              <a:cs typeface="Arimo"/>
            </a:endParaRPr>
          </a:p>
          <a:p>
            <a:pPr>
              <a:defRPr/>
            </a:pPr>
            <a:r>
              <a:rPr sz="2000" b="1" i="0" u="none">
                <a:solidFill>
                  <a:srgbClr val="000000"/>
                </a:solidFill>
                <a:latin typeface="Arimo"/>
                <a:ea typeface="Arimo"/>
                <a:cs typeface="Arimo"/>
              </a:rPr>
              <a:t>Проверьте нет ли у вас излишней тревожности</a:t>
            </a:r>
            <a:endParaRPr sz="2000" b="1" i="0" u="none">
              <a:solidFill>
                <a:srgbClr val="000000"/>
              </a:solidFill>
              <a:latin typeface="Arimo"/>
              <a:cs typeface="Arimo"/>
            </a:endParaRPr>
          </a:p>
          <a:p>
            <a:pPr>
              <a:defRPr/>
            </a:pPr>
            <a:r>
              <a:rPr sz="2000" b="0" i="0" u="none">
                <a:solidFill>
                  <a:srgbClr val="000000"/>
                </a:solidFill>
                <a:latin typeface="Arimo"/>
                <a:ea typeface="Arimo"/>
                <a:cs typeface="Arimo"/>
              </a:rPr>
              <a:t>Чаще обращайтесь к ребенку, интересуйтесь его делами и настроением</a:t>
            </a:r>
            <a:endParaRPr sz="2000">
              <a:latin typeface="Arimo"/>
              <a:cs typeface="Arimo"/>
            </a:endParaRPr>
          </a:p>
          <a:p>
            <a:pPr>
              <a:defRPr/>
            </a:pPr>
            <a:r>
              <a:rPr sz="2000" b="0" i="0" u="none">
                <a:solidFill>
                  <a:srgbClr val="000000"/>
                </a:solidFill>
                <a:latin typeface="Arimo"/>
                <a:ea typeface="Arimo"/>
                <a:cs typeface="Arimo"/>
              </a:rPr>
              <a:t>Старайтесь не критиковать и не делать замечания в присутствии  других. Лучше поговорить отдельно, объяснить и обсудить поведение или  ошибки.</a:t>
            </a:r>
            <a:endParaRPr sz="2000">
              <a:latin typeface="Arimo"/>
              <a:cs typeface="Arimo"/>
            </a:endParaRPr>
          </a:p>
          <a:p>
            <a:pPr>
              <a:defRPr/>
            </a:pPr>
            <a:r>
              <a:rPr sz="2000" b="0" i="0" u="none">
                <a:solidFill>
                  <a:srgbClr val="000000"/>
                </a:solidFill>
                <a:latin typeface="Arimo"/>
                <a:ea typeface="Arimo"/>
                <a:cs typeface="Arimo"/>
              </a:rPr>
              <a:t>Создавайте комфортную атмосферу, где нет  деления на слабые и сильные стороны ребенка. Не используйте </a:t>
            </a:r>
            <a:r>
              <a:rPr sz="2000" b="1" i="0" u="none">
                <a:solidFill>
                  <a:srgbClr val="000000"/>
                </a:solidFill>
                <a:latin typeface="Arimo"/>
                <a:ea typeface="Arimo"/>
                <a:cs typeface="Arimo"/>
              </a:rPr>
              <a:t>НО.</a:t>
            </a:r>
            <a:r>
              <a:rPr sz="2000" b="0" i="0" u="none">
                <a:solidFill>
                  <a:srgbClr val="000000"/>
                </a:solidFill>
                <a:latin typeface="Arimo"/>
                <a:ea typeface="Arimo"/>
                <a:cs typeface="Arimo"/>
              </a:rPr>
              <a:t> Не сравнивайте с другими. </a:t>
            </a:r>
            <a:endParaRPr sz="2000" b="0" i="0" u="none">
              <a:solidFill>
                <a:srgbClr val="000000"/>
              </a:solidFill>
              <a:latin typeface="Arimo"/>
              <a:ea typeface="Arimo"/>
              <a:cs typeface="Arimo"/>
            </a:endParaRPr>
          </a:p>
          <a:p>
            <a:pPr>
              <a:defRPr/>
            </a:pPr>
            <a:r>
              <a:rPr sz="2000" b="0" i="0" u="none">
                <a:solidFill>
                  <a:srgbClr val="000000"/>
                </a:solidFill>
                <a:latin typeface="Arimo"/>
                <a:ea typeface="Arimo"/>
                <a:cs typeface="Arimo"/>
              </a:rPr>
              <a:t>Помогите найти дело, где он мог бы свободно  проявлять себя и пережил историю успеха.</a:t>
            </a:r>
            <a:endParaRPr sz="2000">
              <a:latin typeface="Arimo"/>
              <a:cs typeface="Arimo"/>
            </a:endParaRPr>
          </a:p>
          <a:p>
            <a:pPr>
              <a:defRPr/>
            </a:pPr>
            <a:r>
              <a:rPr sz="2000">
                <a:latin typeface="Arimo"/>
                <a:ea typeface="Arimo"/>
                <a:cs typeface="Arimo"/>
              </a:rPr>
              <a:t>Тревожные дети не любят спонтанность, планируйте дела вместе.</a:t>
            </a:r>
            <a:endParaRPr sz="2000">
              <a:latin typeface="Arimo"/>
              <a:cs typeface="Arimo"/>
            </a:endParaRPr>
          </a:p>
          <a:p>
            <a:pPr algn="just">
              <a:defRPr/>
            </a:pPr>
            <a:r>
              <a:rPr sz="2000" b="0" i="0" u="none">
                <a:solidFill>
                  <a:srgbClr val="000000"/>
                </a:solidFill>
                <a:latin typeface="Arimo"/>
                <a:ea typeface="Arimo"/>
                <a:cs typeface="Arimo"/>
              </a:rPr>
              <a:t>Старайтесь согласовывать свои основные требования с требованиями школы. Не перегружайте. Ответственность должна быть по возрасту</a:t>
            </a:r>
            <a:r>
              <a:rPr sz="2000">
                <a:latin typeface="Arimo"/>
                <a:ea typeface="Arimo"/>
                <a:cs typeface="Arimo"/>
              </a:rPr>
              <a:t>.</a:t>
            </a:r>
            <a:r>
              <a:rPr/>
              <a:t> </a:t>
            </a:r>
            <a:r>
              <a:rPr sz="2000"/>
              <a:t>Не ставьте невыполнимых задач.</a:t>
            </a:r>
            <a:endParaRPr sz="2000">
              <a:latin typeface="Arimo"/>
              <a:cs typeface="Arimo"/>
            </a:endParaRPr>
          </a:p>
          <a:p>
            <a:pPr>
              <a:defRPr/>
            </a:pPr>
            <a:r>
              <a:rPr sz="2000" b="0" i="0" u="none">
                <a:solidFill>
                  <a:srgbClr val="000000"/>
                </a:solidFill>
                <a:latin typeface="Arimo"/>
                <a:ea typeface="Arimo"/>
                <a:cs typeface="Arimo"/>
              </a:rPr>
              <a:t>Способствуйте повышению самооценки ребёнка, чаще хвалите его, но так, чтобы он знал, за что.</a:t>
            </a:r>
            <a:r>
              <a:rPr/>
              <a:t> </a:t>
            </a:r>
            <a:r>
              <a:rPr sz="2000"/>
              <a:t>Лучше сказать: «Ты отлично справился с подг</a:t>
            </a:r>
            <a:r>
              <a:rPr sz="2000"/>
              <a:t>отовкой доклада», чем: «Ты такой умный»</a:t>
            </a:r>
            <a:endParaRPr sz="2000" b="0" i="0" u="none">
              <a:solidFill>
                <a:srgbClr val="000000"/>
              </a:solidFill>
              <a:latin typeface="Arimo"/>
              <a:ea typeface="Arimo"/>
              <a:cs typeface="Arimo"/>
            </a:endParaRPr>
          </a:p>
          <a:p>
            <a:pPr>
              <a:defRPr/>
            </a:pPr>
            <a:r>
              <a:rPr sz="2000" b="0" i="0" u="none">
                <a:solidFill>
                  <a:srgbClr val="000000"/>
                </a:solidFill>
                <a:latin typeface="Arimo"/>
                <a:ea typeface="Arimo"/>
                <a:cs typeface="Arimo"/>
              </a:rPr>
              <a:t>Научите </a:t>
            </a:r>
            <a:r>
              <a:rPr sz="2000" b="1" i="0" u="none">
                <a:solidFill>
                  <a:srgbClr val="000000"/>
                </a:solidFill>
                <a:latin typeface="Arimo"/>
                <a:ea typeface="Arimo"/>
                <a:cs typeface="Arimo"/>
              </a:rPr>
              <a:t>ребенка и себя</a:t>
            </a:r>
            <a:r>
              <a:rPr sz="2000" b="0" i="0" u="none">
                <a:solidFill>
                  <a:srgbClr val="000000"/>
                </a:solidFill>
                <a:latin typeface="Arimo"/>
                <a:ea typeface="Arimo"/>
                <a:cs typeface="Arimo"/>
              </a:rPr>
              <a:t> расслабляться</a:t>
            </a:r>
            <a:endParaRPr sz="2000">
              <a:latin typeface="Arimo"/>
              <a:cs typeface="Arimo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01059576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Заключение</a:t>
            </a:r>
            <a:endParaRPr/>
          </a:p>
        </p:txBody>
      </p:sp>
      <p:sp>
        <p:nvSpPr>
          <p:cNvPr id="1148005389" name="Объект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marL="0" indent="0">
              <a:buFont typeface="Arial"/>
              <a:buNone/>
              <a:defRPr/>
            </a:pPr>
            <a:r>
              <a:rPr sz="2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Важно понимать, что полностью избежать тревоги по отношению к важной для  себя деятельности невозможно. </a:t>
            </a:r>
            <a:endParaRPr sz="28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2800"/>
          </a:p>
          <a:p>
            <a:pPr marL="0" indent="0">
              <a:buFont typeface="Arial"/>
              <a:buNone/>
              <a:defRPr/>
            </a:pPr>
            <a:r>
              <a:rPr sz="2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Значимо то, как ребёнок преодолел  трудности, приобрёл свой положительный опыт, который поможет ему в  дальнейшем справляться со сложными ситуациями не только в школе, но и во  взрослой жизни. </a:t>
            </a:r>
            <a:endParaRPr sz="28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28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r>
              <a:rPr sz="2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 здесь задача взрослых, тех, кто рядом, — бережно  сопроводить ребёнка в этом процессе.</a:t>
            </a:r>
            <a:endParaRPr sz="28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Corn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Р7-Офис/2024.4.1.625</Application>
  <DocSecurity>0</DocSecurity>
  <PresentationFormat>Widescreen</PresentationFormat>
  <Paragraphs>0</Paragraphs>
  <Slides>7</Slides>
  <Notes>7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10</cp:revision>
  <dcterms:modified xsi:type="dcterms:W3CDTF">2025-04-25T08:06:00Z</dcterms:modified>
  <cp:category/>
  <cp:contentStatus/>
  <cp:version/>
</cp:coreProperties>
</file>