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400" y="2130425"/>
            <a:ext cx="10363199" cy="1470025"/>
          </a:xfrm>
        </p:spPr>
        <p:txBody>
          <a:bodyPr/>
          <a:lstStyle>
            <a:lvl1pPr algn="ctr">
              <a:defRPr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8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1583497" y="1600201"/>
            <a:ext cx="470452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576053" y="1600201"/>
            <a:ext cx="5006346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7" y="1535113"/>
            <a:ext cx="47045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1583497" y="2174874"/>
            <a:ext cx="47045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480042" y="1535113"/>
            <a:ext cx="510235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480042" y="2174874"/>
            <a:ext cx="510235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273049"/>
            <a:ext cx="355239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327913" y="273050"/>
            <a:ext cx="62544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7" y="1435101"/>
            <a:ext cx="355239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4800600"/>
            <a:ext cx="998510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583497" y="612774"/>
            <a:ext cx="9985109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7" y="5367337"/>
            <a:ext cx="9985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7" y="1600201"/>
            <a:ext cx="9998901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6" name="Shape 105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05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</p:spPr>
      </p:sp>
      <p:sp>
        <p:nvSpPr>
          <p:cNvPr id="48" name="Shape 106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061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0" name="Shape 1062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6998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063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064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065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4" name="Shape 1066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5" name="Shape 1067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" name="Shape 106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7" name="Shape 106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8" name="Shape 107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274638"/>
            <a:ext cx="99989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264351" y="6356350"/>
            <a:ext cx="23180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/>
              <a:t>	</a:t>
            </a:r>
            <a:fld id="{F8E3F0E9-0FC2-4DDE-87CF-3BA6A04EA4CC}" type="slidenum">
              <a:rPr/>
              <a:t/>
            </a:fld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619018" y="6356350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B4D43-F783-4E09-8208-6AA351DBC29B}" type="datetimeFigureOut">
              <a:rPr/>
              <a:t/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5125706" y="6356350"/>
            <a:ext cx="35625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Что такое сепарация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tx1"/>
                </a:solidFill>
              </a:rPr>
              <a:t>Советы родителям</a:t>
            </a:r>
            <a:endParaRPr lang="ru-RU">
              <a:solidFill>
                <a:schemeClr val="tx1"/>
              </a:solidFill>
            </a:endParaRPr>
          </a:p>
          <a:p>
            <a:pPr>
              <a:defRPr/>
            </a:pPr>
            <a:endParaRPr lang="ru-RU"/>
          </a:p>
          <a:p>
            <a:pPr algn="r">
              <a:defRPr/>
            </a:pPr>
            <a:endParaRPr sz="2000"/>
          </a:p>
          <a:p>
            <a:pPr algn="r">
              <a:defRPr/>
            </a:pPr>
            <a:r>
              <a:rPr lang="ru-RU" sz="2000">
                <a:solidFill>
                  <a:schemeClr val="tx1"/>
                </a:solidFill>
              </a:rPr>
              <a:t>Психолог Лыкова И.В.</a:t>
            </a:r>
            <a:endParaRPr lang="ru-RU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980072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1583497" y="774915"/>
            <a:ext cx="9998901" cy="108165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ctr">
              <a:defRPr/>
            </a:pPr>
            <a:r>
              <a:rPr lang="ru-RU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7 признаков, что ВЫ САМИ сепарировались от родителей</a:t>
            </a:r>
            <a:endParaRPr sz="2400"/>
          </a:p>
          <a:p>
            <a:pPr>
              <a:defRPr/>
            </a:pPr>
            <a:endParaRPr/>
          </a:p>
        </p:txBody>
      </p:sp>
      <p:sp>
        <p:nvSpPr>
          <p:cNvPr id="1441530003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 marL="0" marR="0" indent="0">
              <a:buFont typeface="Arial"/>
              <a:buNone/>
              <a:defRPr/>
            </a:pP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3. Не позволяете нарушать ваши границы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Для вас не проблема попросить родителей не приходить к вам в гости без предупреждения, не обсуждать с вами темы, которые вам неприятны, и не давать непрошеных советов.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Но помните: это обоюдный процесс. Нужно уважать и личные границы родителей</a:t>
            </a:r>
            <a:endParaRPr sz="2200"/>
          </a:p>
          <a:p>
            <a:pPr marL="0" marR="0" indent="0">
              <a:defRPr/>
            </a:pP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4.  Простили родителей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Все родители совершают ошибки, и некоторые причиняют ребенку боль. Многие взрослые </a:t>
            </a:r>
            <a:r>
              <a:rPr sz="2200">
                <a:latin typeface="Times New Roman"/>
                <a:ea typeface="Times New Roman"/>
                <a:cs typeface="Times New Roman"/>
              </a:rPr>
              <a:t>продолжают хранить обиду на родителей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и ждать, что они исправятся. Это осложняет общение и нередко приводит к конфликтам.</a:t>
            </a:r>
            <a:endParaRPr sz="2200"/>
          </a:p>
          <a:p>
            <a:pPr marL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Важная часть процесса сепарации — избавление от старых обид. Ваши родители, как и все люди, неидеальны, и вы не сможете их изменить. Но в ваших силах принять их такими, какие они есть. Тогда появится шанс преодолеть детские травмы</a:t>
            </a:r>
            <a:endParaRPr sz="2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182707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1583497" y="274638"/>
            <a:ext cx="9998901" cy="1581928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algn="ctr">
              <a:defRPr/>
            </a:pPr>
            <a:r>
              <a:rPr lang="ru-RU" sz="2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7 признаков, что ВЫ САМИ сепарировались от родителей</a:t>
            </a:r>
            <a:endParaRPr sz="2400"/>
          </a:p>
          <a:p>
            <a:pPr>
              <a:defRPr/>
            </a:pPr>
            <a:endParaRPr/>
          </a:p>
        </p:txBody>
      </p:sp>
      <p:sp>
        <p:nvSpPr>
          <p:cNvPr id="1585979571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1583497" y="1261175"/>
            <a:ext cx="9998901" cy="484128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0000" lnSpcReduction="4000"/>
          </a:bodyPr>
          <a:lstStyle/>
          <a:p>
            <a:pPr marL="0" marR="0" indent="0">
              <a:buFont typeface="Arial"/>
              <a:buNone/>
              <a:defRPr/>
            </a:pP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5. У вас собственные ценности и убеждения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Когда у человека появляются собственные, а не навязанные родителями принципы и ценности.</a:t>
            </a:r>
            <a:endParaRPr sz="2200"/>
          </a:p>
          <a:p>
            <a:pPr marL="0" marR="0" indent="0">
              <a:buFont typeface="Arial"/>
              <a:buNone/>
              <a:defRPr/>
            </a:pP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6. Не ждете постоянной эмоциональной поддержки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Нет ничего страшного в том, чтобы иногда рассказывать родителям о своих сложностях. Эмоциональная поддержка — одна из функций семьи.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Но по-настоящему сепарировавшийся человек не полагается на нее полностью. Он способен регулировать внутреннее состояние, а его самооценка зависит не от того, что говорят родители, а от собственных представлений о себе, анализа своих действий и поступков.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indent="0">
              <a:buFont typeface="Arial"/>
              <a:buNone/>
              <a:defRPr/>
            </a:pP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7. Поддерживаете глубокую связь с родителями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Несмотря на то что вы во многом друг с другом не согласны, вы </a:t>
            </a:r>
            <a:r>
              <a:rPr sz="2200">
                <a:latin typeface="Times New Roman"/>
                <a:ea typeface="Times New Roman"/>
                <a:cs typeface="Times New Roman"/>
              </a:rPr>
              <a:t>все равно близки с родителями.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Получаете удовольствие от разговоров, стараетесь беречь друг друга, если нужно — помогать и заботиться.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Но происходит это не так, как в детстве, когда родители были главными, а на равных. Потому что вы теперь такой же взрослый человек, как они.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Такие отношения достижимы, только если и родители готовы воспринимать вас как самостоятельную личность, уважать ваши решения</a:t>
            </a:r>
            <a:endParaRPr sz="2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7388700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1583497" y="645762"/>
            <a:ext cx="9998901" cy="1049364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marL="0" marR="0" indent="0" algn="l">
              <a:defRPr/>
            </a:pPr>
            <a:r>
              <a:rPr lang="ru-RU" sz="4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 такое сепарация от родителей</a:t>
            </a:r>
            <a:endParaRPr sz="4400"/>
          </a:p>
          <a:p>
            <a:pPr>
              <a:defRPr/>
            </a:pPr>
            <a:endParaRPr/>
          </a:p>
        </p:txBody>
      </p:sp>
      <p:sp>
        <p:nvSpPr>
          <p:cNvPr id="893813342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Само слово “сепарация” переводится как “отделение”. Говоря о сепарации ребенка от родителей, мы подразумеваем процесс отделения личности подростка от личности родителя, попытку взрослеющего ребенка осознать себя как самостоятельную личность с собственным м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нением и переживаниями.</a:t>
            </a:r>
            <a:endParaRPr sz="2200"/>
          </a:p>
          <a:p>
            <a:pPr marL="0" marR="0" indent="0">
              <a:buFont typeface="Arial"/>
              <a:buNone/>
              <a:defRPr/>
            </a:pPr>
            <a:endParaRPr sz="2200"/>
          </a:p>
          <a:p>
            <a:pPr marL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 самом деле, процесс отделения ребенка от родителей начинается не в подростковом возрасте, а гораздо раньше - в два-три года. Именно в этот период человек впервые начинает воспринимать себя отдельно от взрослых. Однако сепарация происходит постепенно и р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ебенок остается эмоционально привязан к отцу и матери. Но к 12-13 годам мироощущение подростка меняется, что, конечно, не может отражаться на его поведении. Это объясняется тем, что человек перестает отождествлять свою 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личность с родительской, однако в силу отсутствия опыта он еще не знает себя. </a:t>
            </a:r>
            <a:endParaRPr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2753635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l">
              <a:defRPr/>
            </a:pPr>
            <a:r>
              <a:rPr lang="ru-RU" sz="36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Как начинается сепарация?</a:t>
            </a:r>
            <a:endParaRPr/>
          </a:p>
        </p:txBody>
      </p:sp>
      <p:sp>
        <p:nvSpPr>
          <p:cNvPr id="408496701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1583497" y="1259237"/>
            <a:ext cx="9998901" cy="4866926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До 10-11 лет дети наиболее открыты с родителями: они с радостью рассказывают, как у них дела в школе, о чем их спрашивали на уроках, кто их лучшие друзья и т.д. Однако в какой-то момент взрослые начинают слышать на свои расспросы односложные ответы: “у мен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я все хорошо”, “все как обычно”, “ничего интересного не произошло”. Иногда реакция может быть более агрессивной: подросток воспринимает вопросы как попытку вмешаться в личную жизнь, желание взять ее под контроль.</a:t>
            </a:r>
            <a:endParaRPr sz="2200"/>
          </a:p>
          <a:p>
            <a:pPr marL="0" marR="0" indent="0">
              <a:buFont typeface="Arial"/>
              <a:buNone/>
              <a:defRPr/>
            </a:pP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раньше ребенок воспринимал родителей как источник знаний, самых близких людей, не мыслил себя без них, то к подростковому возрасту на первый план выходит коллектив сверстников. Подросток отождествляет себя с друзьями, ему очень важно стать “своим”. Ро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дители, какими бы любящими и понимающими ни были, не относятся к кругу друзей подростка. Они начинают восприниматься как контролеры и советчики. Чувствительные подростки же учатся определять свои личные границы и первое время очень трепетно их отстаивают, 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поэтому зачастую даже важные и нужные советы взрослых отвергаются, если сверстники считают их “немодными”, неважными.</a:t>
            </a:r>
            <a:endParaRPr sz="2200"/>
          </a:p>
          <a:p>
            <a:pPr marL="0" marR="0" indent="0">
              <a:buFont typeface="Arial"/>
              <a:buNone/>
              <a:defRPr/>
            </a:pP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Безусловно, родителей это беспокоит. Помимо переживаний из-за отдаления ребенка, который еще недавно был так привязан к маме и папе, появляется беспокойство, что компания сверстников окажется неподобающей и у подростка появятся проблемы. Чтобы оградить реб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енка от неприятностей, родители стремятся усилить контроль, подросток же в ответ закрывается еще больше. Очень важно не допустить конфликта, который может привести к потере доверия в семье.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75253425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1583497" y="710338"/>
            <a:ext cx="9998901" cy="707299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marL="0" marR="0" indent="0" algn="l">
              <a:defRPr/>
            </a:pPr>
            <a:r>
              <a:rPr lang="ru-RU" sz="36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Когда появляется риск</a:t>
            </a:r>
            <a:endParaRPr sz="4400"/>
          </a:p>
          <a:p>
            <a:pPr>
              <a:defRPr/>
            </a:pPr>
            <a:endParaRPr/>
          </a:p>
        </p:txBody>
      </p:sp>
      <p:sp>
        <p:nvSpPr>
          <p:cNvPr id="1580457844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Осторожные родители иногда начинают с подозрением относиться к любым изменениям в поведении подростка: ухудшилась успеваемость, начал прогуливать занятия, появились новые увлечения, стал вести себя неподобающе, может беспокоить даже изменение стиля одежды.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indent="0">
              <a:buFont typeface="Arial"/>
              <a:buNone/>
              <a:defRPr/>
            </a:pP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 самом деле в большинстве случаев такие опасения беспочвенны: подросток ищет себя, пытается понять, что ему нравится, какой круг общения больше всего привлекает. Взрослым важно проявлять деликатность и не спешить с выводами. Если подросток рассказывает,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что у него в классе или в секции появился приятель, не стоит сразу относиться к новому знакомству предвзято и, тем более, не нужно задавать подростку “неудобные” вопросы, например, не курит ли его новый друг. Гораздо спокойнее подросток воспримет слова: “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Мы рады, что у тебя появляются новые друзья. Хочешь пригласить Петю в выходные к нам в гости?” Ребенок поймет, что семья с уважением относится к его выбору, а родители смогут лично познакомиться с компанией подростка. 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3347004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1583497" y="661906"/>
            <a:ext cx="9998901" cy="871779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marL="0" marR="0" indent="0" algn="l">
              <a:defRPr/>
            </a:pPr>
            <a:r>
              <a:rPr lang="ru-RU" sz="44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Когда появляется риск</a:t>
            </a:r>
            <a:endParaRPr sz="4400"/>
          </a:p>
          <a:p>
            <a:pPr>
              <a:defRPr/>
            </a:pPr>
            <a:endParaRPr/>
          </a:p>
        </p:txBody>
      </p:sp>
      <p:sp>
        <p:nvSpPr>
          <p:cNvPr id="2045841265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1583497" y="1600201"/>
            <a:ext cx="9998901" cy="467984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Конечно, в силу неопытности и частых эмоциональных всплесков подростки могут столкнуться с ситуациями, требующими вмешательства взрослых. </a:t>
            </a:r>
            <a:endParaRPr sz="2200"/>
          </a:p>
          <a:p>
            <a:pPr marL="0" marR="0" indent="0">
              <a:buFont typeface="Arial"/>
              <a:buNone/>
              <a:defRPr/>
            </a:pPr>
            <a:endParaRPr sz="2200"/>
          </a:p>
          <a:p>
            <a:pPr marR="0"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 теле подростка (преимущественно руках и ногах) регулярно появляются царапины или шрамы. Возможно, взрослеющему ребенку становится сложно справиться с нахлынувшими переживаниями, он не может принять происходящие с ним изменения, и, чтобы выплеснуть эмоци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и, подросток начинает прибегать к самоповреждению.</a:t>
            </a:r>
            <a:endParaRPr sz="2200"/>
          </a:p>
          <a:p>
            <a:pPr marR="0"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Помимо шрамов или царапин на теле ребенка появляются синяки, которые сопровождаются категорическим нежеланием идти в школу и общаться со сверстниками. Возможно, ребенок не смог наладить контакт с одноклассниками или есть конфликт.</a:t>
            </a:r>
            <a:endParaRPr sz="2200"/>
          </a:p>
          <a:p>
            <a:pPr marR="0"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Ребенок совсем закрылся от родителей: категорически не говорит, где и с кем проводит время; когда его нет дома, не отвечает на звонки и сообщения; изменяются его пищевые привычки и режим дня. Возможно, подобные перемены стали следствием того, что ребенок п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опал в плохую компанию.</a:t>
            </a:r>
            <a:endParaRPr sz="2200"/>
          </a:p>
          <a:p>
            <a:pPr marL="0" marR="0" indent="0">
              <a:buFont typeface="Arial"/>
              <a:buNone/>
              <a:defRPr/>
            </a:pPr>
            <a:endParaRPr sz="2200"/>
          </a:p>
          <a:p>
            <a:pPr marL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опасения действительно имеют основания, родителям не обязательно оставаться с проблемой один на один и пытаться решить самостоятельно: иногда будет эффективно обратиться к специалистам.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4866855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1583497" y="274638"/>
            <a:ext cx="9998901" cy="1501208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marL="0" marR="0" indent="0" algn="l">
              <a:defRPr/>
            </a:pPr>
            <a:r>
              <a:rPr lang="ru-RU" sz="36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Сепарация глазами родителей</a:t>
            </a:r>
            <a:endParaRPr sz="4400"/>
          </a:p>
          <a:p>
            <a:pPr>
              <a:defRPr/>
            </a:pPr>
            <a:endParaRPr/>
          </a:p>
        </p:txBody>
      </p:sp>
      <p:sp>
        <p:nvSpPr>
          <p:cNvPr id="34857081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1583497" y="1307669"/>
            <a:ext cx="9998901" cy="481849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Сепарация - процесс болезненный не только для ребенка, но и для взрослых. На этом этапе родитель подростка может испытывать целую гамму эмоций, к сожалению, не всегда приятных.</a:t>
            </a:r>
            <a:endParaRPr sz="2200"/>
          </a:p>
          <a:p>
            <a:pPr marL="0" marR="0" indent="0">
              <a:buFont typeface="Arial"/>
              <a:buNone/>
              <a:defRPr/>
            </a:pPr>
            <a:endParaRPr sz="2200"/>
          </a:p>
          <a:p>
            <a:pPr marR="0">
              <a:defRPr/>
            </a:pP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Тоска.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Мама и папа привыкли, что малыш всегда рядом и что они - главные люди для него. Принять отдаление любимого ребенка им тяжело и грустно, поэтому родители стараются всеми силами удержать его рядом.</a:t>
            </a:r>
            <a:endParaRPr sz="2200"/>
          </a:p>
          <a:p>
            <a:pPr marR="0"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Разочарование в себе. Отдаление ребенка родитель приравнивает к потере доверия и винит себя в неумении найти контакт с подростком.</a:t>
            </a:r>
            <a:endParaRPr sz="2200"/>
          </a:p>
          <a:p>
            <a:pPr marR="0">
              <a:defRPr/>
            </a:pP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Страх.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Мама и папа боятся, что подросток еще слишком неопытен и не справится один во взрослом мире.</a:t>
            </a:r>
            <a:endParaRPr sz="2200"/>
          </a:p>
          <a:p>
            <a:pPr marR="0">
              <a:defRPr/>
            </a:pP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Гнев. 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Девизом взрослых становятся слова мамы дяди Федора: “Я тебя воспитывала, я из-за тебя ночей не спала, а ты!” Такие родители действительно приложили все усилия, чтобы дать ребенку все, в чем он нуждался, и теперь искренне не понимает, почему он относи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тся к ним “неблагодарно”.</a:t>
            </a:r>
            <a:endParaRPr sz="2200"/>
          </a:p>
          <a:p>
            <a:pPr marL="0" marR="0" indent="0">
              <a:buFont typeface="Arial"/>
              <a:buNone/>
              <a:defRPr/>
            </a:pP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 сожалению, открытое проявление таких чувств приведет только к усилению конфликта с подростком. Сепарацию, какой бы непростой и болезненной она не была, и ребенку, и родителю пережить все же придется. Человеку, у которого этот процесс не произошел вовремя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впоследствии будет иметь трудности с взаимодействием с взрослым миром: он просто не сможет жить в нем самостоятельно и полноценно.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1285572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marL="0" marR="0" indent="0" algn="l">
              <a:defRPr/>
            </a:pPr>
            <a:r>
              <a:rPr lang="ru-RU" sz="36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Рекомендации родителям</a:t>
            </a:r>
            <a:endParaRPr sz="4400"/>
          </a:p>
          <a:p>
            <a:pPr>
              <a:defRPr/>
            </a:pPr>
            <a:endParaRPr/>
          </a:p>
        </p:txBody>
      </p:sp>
      <p:sp>
        <p:nvSpPr>
          <p:cNvPr id="1233064413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1583497" y="1226949"/>
            <a:ext cx="9998901" cy="489921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Чтобы преодолеть негативные переживания, прежде всего важно понять, почему в настоящее время взрослым так трудно отпустить подростка, позволить ему научиться самостоятельности. Во многом это связано с современными представлениями об </a:t>
            </a: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“несуществующем идеальном родителе”,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к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оторый:</a:t>
            </a:r>
            <a:endParaRPr sz="2200"/>
          </a:p>
          <a:p>
            <a:pPr marR="0"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знает о своем ребенке все, ведь тот настолько доверяет ему, что личных тайн у него просто не существует;</a:t>
            </a:r>
            <a:endParaRPr sz="2200"/>
          </a:p>
          <a:p>
            <a:pPr marR="0"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всегда готов пожертвовать своими интересами, если ребенку это потребуется;</a:t>
            </a:r>
            <a:endParaRPr sz="2200"/>
          </a:p>
          <a:p>
            <a:pPr marR="0"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проводит рядом с ребенком как можно больше времени и является его лучшим другом.</a:t>
            </a:r>
            <a:endParaRPr sz="2200"/>
          </a:p>
          <a:p>
            <a:pPr marL="0" marR="0" indent="0">
              <a:buFont typeface="Arial"/>
              <a:buNone/>
              <a:defRPr/>
            </a:pP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Подобное восприятие родительства может привести к тому, что ребенок, воспитывавшийся в тепличной среде, окажется совершенно неприспособленным ко внешнему миру. К тому же, что не менее важно, сепарация - </a:t>
            </a: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двусторонний процесс: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не только подросток учится жить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отдельно от взрослых, но и родитель заново привыкает полноценно жить самостоятельно, независимо от ребенка. </a:t>
            </a:r>
            <a:endParaRPr sz="220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18853636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1583497" y="645762"/>
            <a:ext cx="9998901" cy="1017075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marL="0" marR="0" indent="0" algn="l">
              <a:defRPr/>
            </a:pPr>
            <a:r>
              <a:rPr lang="ru-RU" sz="2800" b="1" i="0" u="none" strike="noStrike" cap="none" spc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Чтобы сепарация прошла успешно и принесла пользу обеим сторонам, необходимо принять во внимание следующие моменты.</a:t>
            </a:r>
            <a:endParaRPr sz="4400"/>
          </a:p>
          <a:p>
            <a:pPr>
              <a:defRPr/>
            </a:pPr>
            <a:endParaRPr/>
          </a:p>
        </p:txBody>
      </p:sp>
      <p:sp>
        <p:nvSpPr>
          <p:cNvPr id="129552110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R="0"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Важно не ругаться, а договариваться. Подросток еще не научился владеть эмоциями, поэтому участие мудрого спокойного взрослого просто необходимо, чтобы уладить конфликт. Когда с ребенком договариваются, он чувствует, что взрослые считаются с его мнением и ч</a:t>
            </a: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увствами, что на этапе формирования личных границ для него чрезвычайно важно.</a:t>
            </a:r>
            <a:endParaRPr sz="2200"/>
          </a:p>
          <a:p>
            <a:pPr marR="0"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Большую роль играют семейные традиции: воскресные прогулки или походы в кино, семейные ужины, просто совместные хобби. Это создает атмосферу спокойствия, стабильности и комфорта как для взрослых, так и для подростков.</a:t>
            </a:r>
            <a:endParaRPr sz="2200"/>
          </a:p>
          <a:p>
            <a:pPr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Родители в любом случае не бросают своих повзрослевших детей. На этапе отделения и особенно важно поддержать подростков: ведь они впервые сталкиваются с внешним миром и им еще только предстоит научиться взаимодействовать с ним.</a:t>
            </a:r>
            <a:endParaRPr sz="2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8209086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l">
              <a:defRPr/>
            </a:pPr>
            <a:r>
              <a:rPr sz="24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7 признаков, что ВЫ САМИ сепарировались от родителей</a:t>
            </a:r>
            <a:endParaRPr/>
          </a:p>
        </p:txBody>
      </p:sp>
      <p:sp>
        <p:nvSpPr>
          <p:cNvPr id="1407371876" name="Объект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 marL="316922" marR="0" indent="-316922">
              <a:buFont typeface="Arial"/>
              <a:buAutoNum type="arabicPeriod"/>
              <a:defRPr/>
            </a:pP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Не зависите от родителей финансово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То есть содержите себя сами и в идеале живете отдельно.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Без равноправия в отношениях сепарация невозможна. Но если вы не обеспечиваете себя сами, то продолжаете находиться в зависимом положении.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Это вынуждает чаще следовать правилам родителей и ориентироваться на их мнение в вопросах, которые касаются вашей жизни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2. Не боитесь их разочаровать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Вы не чувствуете себя обязанным оправдывать ожидания родителей и радовать их своими достижениями. Для вас важнее собственные желания и потребности.</a:t>
            </a:r>
            <a:endParaRPr sz="2200"/>
          </a:p>
          <a:p>
            <a:pPr marL="0" marR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Например, если родители не одобрят нового партнера или работу, это не станет для вас поводом от них отказаться.</a:t>
            </a:r>
            <a:endParaRPr sz="2200"/>
          </a:p>
          <a:p>
            <a:pPr marL="0" indent="0">
              <a:buFont typeface="Arial"/>
              <a:buNone/>
              <a:defRPr/>
            </a:pPr>
            <a:r>
              <a:rPr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Если с этим есть сложности, почаще напоминайте себе, что вы не отвечаете за чувства родителей — зато за свою жизнь несете полную ответственность</a:t>
            </a:r>
            <a:endParaRPr sz="2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Р7-Офис/2024.4.1.625</Application>
  <DocSecurity>0</DocSecurity>
  <PresentationFormat>Widescreen</PresentationFormat>
  <Paragraphs>0</Paragraphs>
  <Slides>11</Slides>
  <Notes>11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7</cp:revision>
  <dcterms:modified xsi:type="dcterms:W3CDTF">2025-04-25T08:09:10Z</dcterms:modified>
  <cp:category/>
  <cp:contentStatus/>
  <cp:version/>
</cp:coreProperties>
</file>