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7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7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3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7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8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Проблемы саморегуляции у подростков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Рекомендации родителям</a:t>
            </a:r>
            <a:endParaRPr lang="ru-RU"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ru-RU" sz="2000">
                <a:solidFill>
                  <a:schemeClr val="tx1"/>
                </a:solidFill>
              </a:rPr>
              <a:t>Психолог Лыкова И.В.</a:t>
            </a:r>
            <a:endParaRPr sz="20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5640796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sz="2800"/>
              <a:t>Саморегуляция и самоэффективность</a:t>
            </a:r>
            <a:endParaRPr/>
          </a:p>
        </p:txBody>
      </p:sp>
      <p:sp>
        <p:nvSpPr>
          <p:cNvPr id="223390262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Личностную саморегуляцию можно определить, как собственное регулирование, возможность управления событиями окружающей среды и собственным поведением.  </a:t>
            </a: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Саморегуляция является важным образованием в структуре личности подростка, позволяющим позитивно разрешать трудности, возникающие в различных сферах его деятельности.</a:t>
            </a:r>
            <a:endParaRPr sz="2000"/>
          </a:p>
          <a:p>
            <a:pPr>
              <a:defRPr/>
            </a:pPr>
            <a:endParaRPr sz="2000"/>
          </a:p>
          <a:p>
            <a:pPr>
              <a:defRPr/>
            </a:pPr>
            <a:r>
              <a:rPr lang="ru-RU" sz="20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Самоэффективность личности является одним из компонентов личностной саморегуляции. </a:t>
            </a: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Самоэффективность заключается в том, насколько компетентным чувствует себя человек, выполняя то или иное дело</a:t>
            </a:r>
            <a:r>
              <a:rPr sz="2000"/>
              <a:t>.</a:t>
            </a:r>
            <a:endParaRPr sz="2000"/>
          </a:p>
          <a:p>
            <a:pPr>
              <a:defRPr/>
            </a:pPr>
            <a:endParaRPr sz="2000"/>
          </a:p>
          <a:p>
            <a:pPr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Говоря о самоэффективности, мы говорим о восприятии себя как эффективного, способного добиться успеха, пройти через любые трудности, чтобы получить нужный нам результат. Наша эффективность зависит от опыта, накапливаемого в процессе личностного развития. 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2557924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Факторы саморегуляции</a:t>
            </a:r>
            <a:endParaRPr/>
          </a:p>
        </p:txBody>
      </p:sp>
      <p:sp>
        <p:nvSpPr>
          <p:cNvPr id="14773429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marR="0" indent="0">
              <a:buFont typeface="Arial"/>
              <a:buNone/>
              <a:defRPr/>
            </a:pPr>
            <a:r>
              <a:rPr sz="20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Две группы взаимовлияющих факторов саморегуляции — внешние и внутренние.</a:t>
            </a: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2000"/>
          </a:p>
          <a:p>
            <a:pPr marL="0" marR="0" indent="0">
              <a:buFont typeface="Arial"/>
              <a:buNone/>
              <a:defRPr/>
            </a:pPr>
            <a:endParaRPr sz="2000"/>
          </a:p>
          <a:p>
            <a:pPr marL="0" marR="0" indent="0"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Внешние факторы саморегуляции - стандарты, по которым мы можем оценивать свое поведение. Например, из наставлений родителей и учителей мы узнаем о ценности честного поведения; наблюдая за другими, мы вырабатываем множество стандартов для оценки своих дейст</a:t>
            </a: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вий. </a:t>
            </a:r>
            <a:endParaRPr sz="2000"/>
          </a:p>
          <a:p>
            <a:pPr marL="0" marR="0" indent="0">
              <a:defRPr/>
            </a:pPr>
            <a:endParaRPr sz="2000"/>
          </a:p>
          <a:p>
            <a:pPr marL="0" marR="0" indent="0"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Внутренние факторы включают в себя:</a:t>
            </a:r>
            <a:endParaRPr sz="2000"/>
          </a:p>
          <a:p>
            <a:pPr marR="0"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Самонаблюдение</a:t>
            </a:r>
            <a:endParaRPr sz="2000"/>
          </a:p>
          <a:p>
            <a:pPr marR="0"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Процесс вынесения суждений </a:t>
            </a:r>
            <a:endParaRPr sz="2000"/>
          </a:p>
          <a:p>
            <a:pPr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Активная реакция на себя 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684488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Рефлексия и самонаблюдение</a:t>
            </a:r>
            <a:endParaRPr/>
          </a:p>
        </p:txBody>
      </p:sp>
      <p:sp>
        <p:nvSpPr>
          <p:cNvPr id="341805806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55000" lnSpcReduction="9000"/>
          </a:bodyPr>
          <a:lstStyle/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Подросток, оценивая себя как эффективного в той или иной деятельности, и в результате самонаблюдения способен регулировать своё поведение. </a:t>
            </a:r>
            <a:endParaRPr lang="ru-RU" sz="32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Примером может служить ситуация итоговой проверки знаний в школе, когда подростку необходимо максимально сосредоточит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ься, чтобы достичь хорошего результата. </a:t>
            </a:r>
            <a:endParaRPr/>
          </a:p>
          <a:p>
            <a:pPr marL="0" marR="0" indent="0">
              <a:buFont typeface="Arial"/>
              <a:buNone/>
              <a:defRPr/>
            </a:pPr>
            <a:endParaRPr sz="3200"/>
          </a:p>
          <a:p>
            <a:pPr marL="0" marR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же уровень самоэффективности подростка низок, то он не сможет адекватно оценить свои силы и возможности, не сможет сосредоточиться, чтобы добиться желаемого результата и оценки своих знаний. </a:t>
            </a:r>
            <a:endParaRPr lang="ru-RU" sz="32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endParaRPr sz="3200"/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Рефлексия, являясь центральным механизмом процесса саморегуляции, позволяет личности осуществлять самооценку, самоконтроль и ориентировку в социокультурных нормах. Рефлексия помогает осмыслить подростку свои собственные действия, например, в ситуации к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онфликта с родителями или одноклассниками. Понять, что в произошедшей ситуации может быть виноват он, а не окружающие. </a:t>
            </a:r>
            <a:endParaRPr lang="ru-RU" sz="32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3200"/>
          </a:p>
          <a:p>
            <a:pPr marL="0" indent="0">
              <a:buFont typeface="Arial"/>
              <a:buNone/>
              <a:defRPr/>
            </a:pP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Таким образом, и </a:t>
            </a:r>
            <a:r>
              <a:rPr lang="ru-RU" sz="3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рефлексия и самонаблюдение</a:t>
            </a:r>
            <a:r>
              <a:rPr lang="ru-RU" sz="3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помогают подростку регулировать своё поведение в социуме. </a:t>
            </a:r>
            <a:endParaRPr lang="ru-RU" sz="32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8281987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b="1"/>
              <a:t>Как научить ребёнка самоконтролю</a:t>
            </a:r>
            <a:endParaRPr/>
          </a:p>
        </p:txBody>
      </p:sp>
      <p:sp>
        <p:nvSpPr>
          <p:cNvPr id="1066848526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600201"/>
            <a:ext cx="9998901" cy="495429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50000" lnSpcReduction="10000"/>
          </a:bodyPr>
          <a:lstStyle/>
          <a:p>
            <a:pPr marL="0" indent="0">
              <a:buFont typeface="Arial"/>
              <a:buNone/>
              <a:defRPr/>
            </a:pPr>
            <a:r>
              <a:rPr b="1"/>
              <a:t>1</a:t>
            </a:r>
            <a:r>
              <a:rPr b="1"/>
              <a:t>. Не скрывайте свою любовь.</a:t>
            </a:r>
            <a:r>
              <a:rPr/>
              <a:t> 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>
              <a:defRPr/>
            </a:pPr>
            <a:r>
              <a:rPr/>
              <a:t>Не скупитесь на ласку и чутко реагируйте на эмоциональные потребности ребёнка. Любовь родителей придаёт чувство уверенности и спокойствия, а это необходимо для развития саморегуляции. Помните: подросток должен воспринимать мир к</a:t>
            </a:r>
            <a:r>
              <a:rPr/>
              <a:t>ак безопасное и приятное место. Вот несколько конкретных правил вам в помощь.</a:t>
            </a:r>
            <a:endParaRPr/>
          </a:p>
          <a:p>
            <a:pPr>
              <a:defRPr/>
            </a:pPr>
            <a:r>
              <a:rPr/>
              <a:t>Любви к ребёнку не бывает слишком много. Ему не повредит, если вы как можно чаще будете напоминать, что он источник вашей бесконечной радости.</a:t>
            </a:r>
            <a:endParaRPr/>
          </a:p>
          <a:p>
            <a:pPr>
              <a:defRPr/>
            </a:pPr>
            <a:r>
              <a:rPr/>
              <a:t>Не стесняйтесь физических проявлений своей любви. Достаточно быстро поцеловать ребёнка, когда утром он уходит в школу, обнять, когда он вернулся из школы, потрепать по плечу, когда он склонился над столом, выполняя домашнюю работу. Такой контакт, каким </a:t>
            </a:r>
            <a:r>
              <a:rPr/>
              <a:t>бы мимолётным он ни был, укрепляет вашу взаимную эмоциональную привязанность.</a:t>
            </a:r>
            <a:endParaRPr/>
          </a:p>
          <a:p>
            <a:pPr>
              <a:defRPr/>
            </a:pPr>
            <a:r>
              <a:rPr/>
              <a:t> </a:t>
            </a:r>
            <a:r>
              <a:rPr/>
              <a:t>Ребёнку нужно чувствовать, что дом — это то место, где он может укрыться от сложностей повседневной жизни. Создайте такую атмосферу, которая позволит подростку действительно расслабиться и забыть о своих проблемах. Снизьте для него уровень стресса. Пост</a:t>
            </a:r>
            <a:r>
              <a:rPr/>
              <a:t>арайтесь сделать так, чтобы в семье не происходило эмоциональных ссор и споров.</a:t>
            </a:r>
            <a:endParaRPr/>
          </a:p>
          <a:p>
            <a:pPr>
              <a:defRPr/>
            </a:pPr>
            <a:r>
              <a:rPr/>
              <a:t> </a:t>
            </a:r>
            <a:r>
              <a:rPr/>
              <a:t>Участвуйте в жизни своего ребёнка. Дети, чьи родители участвуют в школьной жизни ребёнка, лучше учатся. Те дети, с которыми родители просто разговаривают в свободное время, имеют хорошую самооценку, у них реже возникают психологические проблемы. Если ро</a:t>
            </a:r>
            <a:r>
              <a:rPr/>
              <a:t>дители знают друзей своего ребёнка, меньше шансов, что его втянут в опасные занятия и он попадёт в неприятности.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734678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Как научить ребёнка самоконтролю</a:t>
            </a:r>
            <a:endParaRPr/>
          </a:p>
        </p:txBody>
      </p:sp>
      <p:sp>
        <p:nvSpPr>
          <p:cNvPr id="197935159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323812"/>
            <a:ext cx="9998901" cy="529525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sz="1600" b="1"/>
              <a:t>2</a:t>
            </a:r>
            <a:r>
              <a:rPr sz="1600" b="1"/>
              <a:t>. Проявляйте строгость. </a:t>
            </a:r>
            <a:endParaRPr b="1"/>
          </a:p>
          <a:p>
            <a:pPr marL="0" indent="0">
              <a:buFont typeface="Arial"/>
              <a:buNone/>
              <a:defRPr/>
            </a:pPr>
            <a:endParaRPr sz="1600" b="1"/>
          </a:p>
          <a:p>
            <a:pPr>
              <a:defRPr/>
            </a:pPr>
            <a:r>
              <a:rPr sz="1600"/>
              <a:t>Человек учится саморегуляции благодаря тому, что сначала другие регулируют его поведение. Дети развивают навык самоконтроля, когда принимают правила, которые внушают им родители, и начинают выполнять их самостоятельно. Если с самого</a:t>
            </a:r>
            <a:r>
              <a:rPr sz="1600"/>
              <a:t> начала отсутствует внешний контроль, то и внутренний контроль не сформируется. Обязательно прислушайтесь к следующим рекомендациям.</a:t>
            </a:r>
            <a:endParaRPr sz="1600"/>
          </a:p>
          <a:p>
            <a:pPr>
              <a:defRPr/>
            </a:pPr>
            <a:r>
              <a:rPr sz="1600"/>
              <a:t>Чётко формулируйте свои ожидания. То, что взрослому человеку кажется само собой разумеющимся, далеко не так очевидно тинейджеру. Недостаточно попросить 13-летнюю дочь навести порядок в комнате. Нужно объяснить, что она должна пропылесосить, вытереть пыл</a:t>
            </a:r>
            <a:r>
              <a:rPr sz="1600"/>
              <a:t>ь, прибраться на столе и сложить вещи в шкаф. Если возможно, называйте конкретные цифры, например, во сколько подросток обязан быть дома после уроков.</a:t>
            </a:r>
            <a:endParaRPr sz="1600"/>
          </a:p>
          <a:p>
            <a:pPr>
              <a:defRPr/>
            </a:pPr>
            <a:r>
              <a:rPr sz="1600"/>
              <a:t>Объясняйте суть своих решений. Когда дети понимают логику, лежащую в основе установленного правила, им гораздо легче усвоить, как вести себя самостоятельно. Интересуйтесь у подростка, что он думает по поводу ваших ожиданий. Это покажет ему, что его мнен</a:t>
            </a:r>
            <a:r>
              <a:rPr sz="1600"/>
              <a:t>ие ценят.</a:t>
            </a:r>
            <a:endParaRPr sz="1600"/>
          </a:p>
          <a:p>
            <a:pPr>
              <a:defRPr/>
            </a:pPr>
            <a:r>
              <a:rPr sz="1600"/>
              <a:t>Будьте последовательны. Если каждый день появляются новые правила или родители требуют определённого поведения лишь время от времени, то в безответственности ребёнка им можно винить только себя.</a:t>
            </a:r>
            <a:endParaRPr sz="1600"/>
          </a:p>
          <a:p>
            <a:pPr>
              <a:defRPr/>
            </a:pPr>
            <a:r>
              <a:rPr sz="1600"/>
              <a:t>Будьте справедливы. Семейные правила должны соответствовать возрасту ребёнка. Меняйте их по мере взросления подростка, если прежние установки теряют свою актуальность.</a:t>
            </a:r>
            <a:endParaRPr sz="1600"/>
          </a:p>
          <a:p>
            <a:pPr>
              <a:defRPr/>
            </a:pPr>
            <a:r>
              <a:rPr sz="1600"/>
              <a:t> Не наказывайте слишком сурово. Иногда без наказания не обойтись, но важно помнить, что ребёнок не научится контролировать свои эмоции и поведение, если родители унижают его, бьют или проявляют чрезмерное раздражение и гнев.</a:t>
            </a:r>
            <a:endParaRPr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773597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Как научить ребёнка самоконтролю</a:t>
            </a:r>
            <a:endParaRPr/>
          </a:p>
        </p:txBody>
      </p:sp>
      <p:sp>
        <p:nvSpPr>
          <p:cNvPr id="863669089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50000" lnSpcReduction="10000"/>
          </a:bodyPr>
          <a:lstStyle/>
          <a:p>
            <a:pPr marL="0" indent="0">
              <a:buFont typeface="Arial"/>
              <a:buNone/>
              <a:defRPr/>
            </a:pPr>
            <a:r>
              <a:rPr b="1"/>
              <a:t>3</a:t>
            </a:r>
            <a:r>
              <a:rPr b="1"/>
              <a:t>. Оказывайте поддержку. </a:t>
            </a:r>
            <a:endParaRPr b="1"/>
          </a:p>
          <a:p>
            <a:pPr marL="0" indent="0">
              <a:buFont typeface="Arial"/>
              <a:buNone/>
              <a:defRPr/>
            </a:pPr>
            <a:endParaRPr/>
          </a:p>
          <a:p>
            <a:pPr>
              <a:defRPr/>
            </a:pPr>
            <a:r>
              <a:rPr/>
              <a:t>Чтобы у ребёнка развилась способность управлять собой, контроль с вашей стороны должен постепенно уменьшаться. Предоставляйте подростку чуть больше свободы и автономности действий, чем он привык, — ровно столько, чтобы он ощутил вку</a:t>
            </a:r>
            <a:r>
              <a:rPr/>
              <a:t>с успеха, если все получится, но избежал бы серьёзных последствий, если что-то пойдёт не так. Следующие принципы помогут родителям оказать своим детям нужную поддержку.</a:t>
            </a:r>
            <a:endParaRPr/>
          </a:p>
          <a:p>
            <a:pPr>
              <a:defRPr/>
            </a:pPr>
            <a:r>
              <a:rPr/>
              <a:t>Не ставьте невыполнимых задач. Ваши ожидания должны быть такими, чтобы подросток мог добиться успеха и почувствовать, насколько взрослым он стал. В случае неудачи не позволяйте ребёнку считать, что он провалился. Вместо этого обратите внимание на то, чт</a:t>
            </a:r>
            <a:r>
              <a:rPr/>
              <a:t>о он сделал правильно, и помогите ему понять, что можно сделать по-другому в следующий раз.</a:t>
            </a:r>
            <a:endParaRPr/>
          </a:p>
          <a:p>
            <a:pPr>
              <a:defRPr/>
            </a:pPr>
            <a:r>
              <a:rPr/>
              <a:t>Хвалите ребёнка за его достижения, но акцентируйте внимание на усилиях, а не на результате. Правильная похвала помогает подростку выучить важный урок, насколько необходимо приложить усилия для достижения цели. Лучше сказать: «Ты отлично справился с подг</a:t>
            </a:r>
            <a:r>
              <a:rPr/>
              <a:t>отовкой доклада», чем: «Ты такой умный».</a:t>
            </a:r>
            <a:endParaRPr/>
          </a:p>
          <a:p>
            <a:pPr>
              <a:defRPr/>
            </a:pPr>
            <a:r>
              <a:rPr/>
              <a:t> </a:t>
            </a:r>
            <a:r>
              <a:rPr/>
              <a:t>Не будьте слишком навязчивы. Если пытаться держать под контролем каждую мелочь в жизни ребёнка и не давать ему возможности делать что-то самому, у него никогда не сформируется уверенность в собственных способностях. Правильное воспитание требует баланса</a:t>
            </a:r>
            <a:r>
              <a:rPr/>
              <a:t> между вовлечённостью и предоставлением самостоятельности.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735374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Заключение</a:t>
            </a:r>
            <a:endParaRPr/>
          </a:p>
        </p:txBody>
      </p:sp>
      <p:sp>
        <p:nvSpPr>
          <p:cNvPr id="39309309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П</a:t>
            </a:r>
            <a:r>
              <a:rPr/>
              <a:t>ридерживайтесь всех трёх принципов воспитания, а не какого-то одного. Очевидно, что детям нужна любовь, но для ребёнка лучше, если родители при этом будут держать его в рамках, поддерживая в самостоятельных поступках, чем если они станут все ему позволять </a:t>
            </a:r>
            <a:r>
              <a:rPr/>
              <a:t>или чрезмерно контролировать его жизнь.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Р7-Офис/2024.4.1.625</Application>
  <DocSecurity>0</DocSecurity>
  <PresentationFormat>Widescreen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7</cp:revision>
  <dcterms:modified xsi:type="dcterms:W3CDTF">2025-04-25T08:14:51Z</dcterms:modified>
  <cp:category/>
  <cp:contentStatus/>
  <cp:version/>
</cp:coreProperties>
</file>