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2" d="100"/>
          <a:sy n="62" d="100"/>
        </p:scale>
        <p:origin x="804" y="44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 /><Relationship Id="rId19" Type="http://schemas.openxmlformats.org/officeDocument/2006/relationships/tableStyles" Target="tableStyles.xml" /><Relationship Id="rId2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1583497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1583497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327913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583497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6" name="Shape 105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48" name="Shape 106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8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/>
              <a:t>	</a:t>
            </a:r>
            <a:fld id="{F8E3F0E9-0FC2-4DDE-87CF-3BA6A04EA4CC}" type="slidenum">
              <a:rPr/>
              <a:t/>
            </a:fld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3141412"/>
          </a:xfrm>
        </p:spPr>
        <p:txBody>
          <a:bodyPr>
            <a:normAutofit/>
          </a:bodyPr>
          <a:lstStyle/>
          <a:p>
            <a:pPr>
              <a:defRPr/>
            </a:pPr>
            <a:br>
              <a:rPr lang="ru-RU" sz="6600"/>
            </a:br>
            <a:r>
              <a:rPr lang="ru-RU" sz="6600"/>
              <a:t>Самооценка и самоценность</a:t>
            </a:r>
            <a:endParaRPr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 bwMode="auto">
          <a:xfrm>
            <a:off x="1524000" y="4798030"/>
            <a:ext cx="9144000" cy="459768"/>
          </a:xfrm>
        </p:spPr>
        <p:txBody>
          <a:bodyPr/>
          <a:lstStyle/>
          <a:p>
            <a:pPr algn="r">
              <a:defRPr/>
            </a:pPr>
            <a:r>
              <a:rPr lang="ru-RU" sz="2000">
                <a:solidFill>
                  <a:schemeClr val="tx1"/>
                </a:solidFill>
              </a:rPr>
              <a:t>Психолог Лыкова И.В.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713661"/>
          </a:xfrm>
        </p:spPr>
        <p:txBody>
          <a:bodyPr/>
          <a:lstStyle/>
          <a:p>
            <a:pPr>
              <a:defRPr/>
            </a:pPr>
            <a:r>
              <a:rPr lang="ru-RU"/>
              <a:t>2. Принятие себя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222624"/>
            <a:ext cx="10515600" cy="51576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  <a:defRPr/>
            </a:pPr>
            <a:r>
              <a:rPr lang="ru-RU"/>
              <a:t>  Напишите себе письмо в котором:</a:t>
            </a:r>
            <a:endParaRPr/>
          </a:p>
          <a:p>
            <a:pPr marL="0" indent="0">
              <a:buNone/>
              <a:defRPr/>
            </a:pPr>
            <a:r>
              <a:rPr lang="ru-RU"/>
              <a:t> </a:t>
            </a:r>
            <a:r>
              <a:rPr lang="ru-RU" b="1"/>
              <a:t>1. Поблагодарите себя за  3 достижения</a:t>
            </a:r>
            <a:r>
              <a:rPr lang="ru-RU"/>
              <a:t>, которые вы сделали за последнее время. Это могут быть как большие, так и совсем маленькие вещи, например:</a:t>
            </a:r>
            <a:endParaRPr/>
          </a:p>
          <a:p>
            <a:pPr marL="0" indent="0">
              <a:buNone/>
              <a:defRPr/>
            </a:pPr>
            <a:r>
              <a:rPr lang="ru-RU"/>
              <a:t>“Я выспался(ась)”</a:t>
            </a:r>
            <a:endParaRPr/>
          </a:p>
          <a:p>
            <a:pPr marL="0" indent="0">
              <a:buNone/>
              <a:defRPr/>
            </a:pPr>
            <a:r>
              <a:rPr lang="ru-RU"/>
              <a:t> “Я поддержал(а) друга”</a:t>
            </a:r>
            <a:endParaRPr/>
          </a:p>
          <a:p>
            <a:pPr marL="0" indent="0">
              <a:buNone/>
              <a:defRPr/>
            </a:pPr>
            <a:r>
              <a:rPr lang="ru-RU"/>
              <a:t>“Я вышла из сложных отношений»</a:t>
            </a:r>
            <a:endParaRPr/>
          </a:p>
          <a:p>
            <a:pPr marL="0" indent="0">
              <a:buNone/>
              <a:defRPr/>
            </a:pPr>
            <a:r>
              <a:rPr lang="ru-RU"/>
              <a:t> «Я смогла уйти с работы и найти новую</a:t>
            </a:r>
            <a:endParaRPr/>
          </a:p>
          <a:p>
            <a:pPr marL="0" indent="0">
              <a:buNone/>
              <a:defRPr/>
            </a:pPr>
            <a:r>
              <a:rPr lang="ru-RU"/>
              <a:t>«Я наладила отношения с партером, когда думала уже разрывать их»</a:t>
            </a:r>
            <a:endParaRPr/>
          </a:p>
          <a:p>
            <a:pPr marL="0" indent="0">
              <a:buNone/>
              <a:defRPr/>
            </a:pPr>
            <a:r>
              <a:rPr lang="ru-RU" b="1"/>
              <a:t> 2. Признайте одну свою слабость:</a:t>
            </a:r>
            <a:endParaRPr/>
          </a:p>
          <a:p>
            <a:pPr marL="0" indent="0">
              <a:buNone/>
              <a:defRPr/>
            </a:pPr>
            <a:r>
              <a:rPr lang="ru-RU"/>
              <a:t>Признайте одну свою слабость, но сделайте это с добротой. Напишите, что вы принимаете её и даёте себе время и пространство, чтобы с ней справиться.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3. Закончите письмо словами поддержки:</a:t>
            </a:r>
            <a:endParaRPr/>
          </a:p>
          <a:p>
            <a:pPr marL="0" indent="0">
              <a:buNone/>
              <a:defRPr/>
            </a:pPr>
            <a:r>
              <a:rPr lang="ru-RU"/>
              <a:t> Закончите письмо словами поддержки, которые вы сказали бы своему близкому другу:</a:t>
            </a:r>
            <a:endParaRPr/>
          </a:p>
          <a:p>
            <a:pPr marL="0" indent="0">
              <a:buNone/>
              <a:defRPr/>
            </a:pPr>
            <a:r>
              <a:rPr lang="ru-RU"/>
              <a:t>“Я горжусь тобой”</a:t>
            </a:r>
            <a:endParaRPr/>
          </a:p>
          <a:p>
            <a:pPr marL="0" indent="0">
              <a:buNone/>
              <a:defRPr/>
            </a:pPr>
            <a:r>
              <a:rPr lang="ru-RU"/>
              <a:t>“Ты делаешь всё, что можешь”</a:t>
            </a:r>
            <a:endParaRPr/>
          </a:p>
          <a:p>
            <a:pPr marL="0" indent="0">
              <a:buNone/>
              <a:defRPr/>
            </a:pPr>
            <a:r>
              <a:rPr lang="ru-RU"/>
              <a:t>“Ты на правильном пути”</a:t>
            </a:r>
            <a:endParaRPr/>
          </a:p>
          <a:p>
            <a:pPr marL="0" indent="0">
              <a:buNone/>
              <a:defRPr/>
            </a:pPr>
            <a:r>
              <a:rPr lang="ru-RU" b="1"/>
              <a:t>Это письмо — ваш способ напомнить себе, что вы достойны уважения, даже если вы не совершенны.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847225"/>
          </a:xfrm>
        </p:spPr>
        <p:txBody>
          <a:bodyPr/>
          <a:lstStyle/>
          <a:p>
            <a:pPr>
              <a:defRPr/>
            </a:pPr>
            <a:r>
              <a:rPr lang="ru-RU"/>
              <a:t>3. Ответственность за свою жизнь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212351"/>
            <a:ext cx="10515600" cy="496461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  <a:defRPr/>
            </a:pPr>
            <a:r>
              <a:rPr lang="ru-RU" b="1"/>
              <a:t>1. Нарисуйте круг контроля:</a:t>
            </a:r>
            <a:endParaRPr/>
          </a:p>
          <a:p>
            <a:pPr marL="0" indent="0">
              <a:buNone/>
              <a:defRPr/>
            </a:pPr>
            <a:r>
              <a:rPr lang="ru-RU"/>
              <a:t> • Возьмите лист бумаги и нарисуйте круг.</a:t>
            </a:r>
            <a:endParaRPr/>
          </a:p>
          <a:p>
            <a:pPr marL="0" indent="0">
              <a:buNone/>
              <a:defRPr/>
            </a:pPr>
            <a:r>
              <a:rPr lang="ru-RU"/>
              <a:t>• Разделите его на две части:</a:t>
            </a:r>
            <a:endParaRPr/>
          </a:p>
          <a:p>
            <a:pPr marL="0" indent="0">
              <a:buNone/>
              <a:defRPr/>
            </a:pPr>
            <a:r>
              <a:rPr lang="ru-RU"/>
              <a:t> • Внутренняя часть (что я могу контролировать): напишите здесь то, что зависит только от вас (ваши действия, эмоции, решения, отношение к ситуации).</a:t>
            </a:r>
            <a:endParaRPr/>
          </a:p>
          <a:p>
            <a:pPr marL="0" indent="0">
              <a:buNone/>
              <a:defRPr/>
            </a:pPr>
            <a:r>
              <a:rPr lang="ru-RU"/>
              <a:t> • Внешняя часть (что я не могу контролировать): напишите то, что не зависит от вас (действия других людей, погода, прошлое, случайности).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2. Проанализируйте:</a:t>
            </a:r>
            <a:endParaRPr/>
          </a:p>
          <a:p>
            <a:pPr marL="0" indent="0">
              <a:buNone/>
              <a:defRPr/>
            </a:pPr>
            <a:r>
              <a:rPr lang="ru-RU"/>
              <a:t>• Посмотрите, насколько ваш фокус сейчас направлен на то, что вы контролируете, а сколько энергии уходит на то, что вы не можете изменить.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3. Сделайте выбор:</a:t>
            </a:r>
            <a:endParaRPr/>
          </a:p>
          <a:p>
            <a:pPr marL="0" indent="0">
              <a:buNone/>
              <a:defRPr/>
            </a:pPr>
            <a:r>
              <a:rPr lang="ru-RU"/>
              <a:t> • Выберите одно действие из внутренней части круга, которое вы можете сделать сегодня, чтобы улучшить свою жизнь.</a:t>
            </a:r>
            <a:endParaRPr/>
          </a:p>
          <a:p>
            <a:pPr marL="0" indent="0">
              <a:buNone/>
              <a:defRPr/>
            </a:pPr>
            <a:r>
              <a:rPr lang="ru-RU"/>
              <a:t>• Выполните это действие, даже если оно кажется небольшим.</a:t>
            </a:r>
            <a:endParaRPr/>
          </a:p>
          <a:p>
            <a:pPr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/>
              <a:t>Дополнительный вопрос для размышления:</a:t>
            </a:r>
            <a:endParaRPr/>
          </a:p>
          <a:p>
            <a:pPr marL="0" indent="0">
              <a:buNone/>
              <a:defRPr/>
            </a:pPr>
            <a:r>
              <a:rPr lang="ru-RU"/>
              <a:t>“Что изменится в моей жизни, если я начну фокусироваться только на том, что я могу контролировать?”</a:t>
            </a:r>
            <a:endParaRPr/>
          </a:p>
          <a:p>
            <a:pPr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 b="1"/>
              <a:t>Это задание поможет вам почувствовать себя более уверенно и осознанно, укрепляя вашу ответственность за свои действия и решения.</a:t>
            </a:r>
            <a:endParaRPr/>
          </a:p>
          <a:p>
            <a:pPr marL="0" indent="0">
              <a:buNone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949967"/>
          </a:xfrm>
        </p:spPr>
        <p:txBody>
          <a:bodyPr/>
          <a:lstStyle/>
          <a:p>
            <a:pPr>
              <a:defRPr/>
            </a:pPr>
            <a:r>
              <a:rPr lang="ru-RU"/>
              <a:t>4. Направленность на цель: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202076"/>
            <a:ext cx="10515600" cy="529079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  <a:defRPr/>
            </a:pPr>
            <a:r>
              <a:rPr lang="ru-RU" b="1"/>
              <a:t>1. ⃣ Напишите три цели:</a:t>
            </a:r>
            <a:endParaRPr/>
          </a:p>
          <a:p>
            <a:pPr marL="0" indent="0">
              <a:buNone/>
              <a:defRPr/>
            </a:pPr>
            <a:r>
              <a:rPr lang="ru-RU"/>
              <a:t>Это могут быть как большие мечты, так и небольшие шаги на ближайшее время. Например:</a:t>
            </a:r>
            <a:endParaRPr/>
          </a:p>
          <a:p>
            <a:pPr marL="0" indent="0">
              <a:buNone/>
              <a:defRPr/>
            </a:pPr>
            <a:r>
              <a:rPr lang="ru-RU"/>
              <a:t>• Улучшить своё здоровье.</a:t>
            </a:r>
            <a:endParaRPr/>
          </a:p>
          <a:p>
            <a:pPr marL="0" indent="0">
              <a:buNone/>
              <a:defRPr/>
            </a:pPr>
            <a:r>
              <a:rPr lang="ru-RU"/>
              <a:t>• Освоить новый навык.</a:t>
            </a:r>
            <a:endParaRPr/>
          </a:p>
          <a:p>
            <a:pPr marL="0" indent="0">
              <a:buNone/>
              <a:defRPr/>
            </a:pPr>
            <a:r>
              <a:rPr lang="ru-RU"/>
              <a:t>• Завершить/начать долгожданный проект.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2. Выберите одну цель:</a:t>
            </a:r>
            <a:endParaRPr/>
          </a:p>
          <a:p>
            <a:pPr marL="0" indent="0">
              <a:buNone/>
              <a:defRPr/>
            </a:pPr>
            <a:r>
              <a:rPr lang="ru-RU"/>
              <a:t>Сосредоточьтесь на одной из этих целей и подумайте, какой маленький шаг вы можете сделать уже сегодня. Например:</a:t>
            </a:r>
            <a:endParaRPr/>
          </a:p>
          <a:p>
            <a:pPr marL="0" indent="0">
              <a:buNone/>
              <a:defRPr/>
            </a:pPr>
            <a:r>
              <a:rPr lang="ru-RU"/>
              <a:t>• Если цель связана с физическим здоровьем — начните с 10 минут прогулки.</a:t>
            </a:r>
            <a:endParaRPr/>
          </a:p>
          <a:p>
            <a:pPr marL="0" indent="0">
              <a:buNone/>
              <a:defRPr/>
            </a:pPr>
            <a:r>
              <a:rPr lang="ru-RU"/>
              <a:t>• Если это новый навык — найдите статью, книгу или видео по теме.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3.  Запишите и выполните:</a:t>
            </a:r>
            <a:endParaRPr/>
          </a:p>
          <a:p>
            <a:pPr marL="0" indent="0">
              <a:buNone/>
              <a:defRPr/>
            </a:pPr>
            <a:r>
              <a:rPr lang="ru-RU"/>
              <a:t>Определите это действие и выполните его сегодня.</a:t>
            </a:r>
            <a:endParaRPr/>
          </a:p>
          <a:p>
            <a:pPr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/>
              <a:t>Для размышления:</a:t>
            </a:r>
            <a:endParaRPr/>
          </a:p>
          <a:p>
            <a:pPr marL="0" indent="0">
              <a:buNone/>
              <a:defRPr/>
            </a:pPr>
            <a:r>
              <a:rPr lang="ru-RU"/>
              <a:t>Подумайте, как выполнение этого шага приближает вас к вашей цели и что вы чувствуете, когда делаете что-то для себя.</a:t>
            </a:r>
            <a:endParaRPr/>
          </a:p>
          <a:p>
            <a:pPr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 b="1"/>
              <a:t>Это упражнение поможет вам почувствовать контроль над своей жизнью и укрепить вашу уверенность в себе.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765032"/>
          </a:xfrm>
        </p:spPr>
        <p:txBody>
          <a:bodyPr/>
          <a:lstStyle/>
          <a:p>
            <a:pPr>
              <a:defRPr/>
            </a:pPr>
            <a:r>
              <a:rPr lang="ru-RU"/>
              <a:t>5. Целостность личности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130158"/>
            <a:ext cx="10515600" cy="536271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  <a:defRPr/>
            </a:pPr>
            <a:r>
              <a:rPr lang="ru-RU" b="1"/>
              <a:t>1. Определите свои ценности:</a:t>
            </a:r>
            <a:endParaRPr/>
          </a:p>
          <a:p>
            <a:pPr marL="0" indent="0">
              <a:buNone/>
              <a:defRPr/>
            </a:pPr>
            <a:r>
              <a:rPr lang="ru-RU"/>
              <a:t>Возьмите лист бумаги и напишите 5 ваших главных ценностей. Это то, что для вас действительно важно, например:</a:t>
            </a:r>
            <a:endParaRPr/>
          </a:p>
          <a:p>
            <a:pPr marL="0" indent="0">
              <a:buNone/>
              <a:defRPr/>
            </a:pPr>
            <a:r>
              <a:rPr lang="ru-RU"/>
              <a:t> • Честность.</a:t>
            </a:r>
            <a:endParaRPr/>
          </a:p>
          <a:p>
            <a:pPr marL="0" indent="0">
              <a:buNone/>
              <a:defRPr/>
            </a:pPr>
            <a:r>
              <a:rPr lang="ru-RU"/>
              <a:t> • Семья.</a:t>
            </a:r>
            <a:endParaRPr/>
          </a:p>
          <a:p>
            <a:pPr marL="0" indent="0">
              <a:buNone/>
              <a:defRPr/>
            </a:pPr>
            <a:r>
              <a:rPr lang="ru-RU"/>
              <a:t> • Развитие.</a:t>
            </a:r>
            <a:endParaRPr/>
          </a:p>
          <a:p>
            <a:pPr marL="0" indent="0">
              <a:buNone/>
              <a:defRPr/>
            </a:pPr>
            <a:r>
              <a:rPr lang="ru-RU"/>
              <a:t> • Свобода.</a:t>
            </a:r>
            <a:endParaRPr/>
          </a:p>
          <a:p>
            <a:pPr marL="0" indent="0">
              <a:buNone/>
              <a:defRPr/>
            </a:pPr>
            <a:r>
              <a:rPr lang="ru-RU"/>
              <a:t> • Забота о себе.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2. Проверьте свои действия:</a:t>
            </a:r>
            <a:endParaRPr/>
          </a:p>
          <a:p>
            <a:pPr marL="0" indent="0">
              <a:buNone/>
              <a:defRPr/>
            </a:pPr>
            <a:r>
              <a:rPr lang="ru-RU"/>
              <a:t>Подумайте, насколько ваши действия соответствуют этим ценностям.</a:t>
            </a:r>
            <a:endParaRPr/>
          </a:p>
          <a:p>
            <a:pPr marL="0" indent="0">
              <a:buNone/>
              <a:defRPr/>
            </a:pPr>
            <a:r>
              <a:rPr lang="ru-RU"/>
              <a:t>Например:</a:t>
            </a:r>
            <a:endParaRPr/>
          </a:p>
          <a:p>
            <a:pPr marL="0" indent="0">
              <a:buNone/>
              <a:defRPr/>
            </a:pPr>
            <a:r>
              <a:rPr lang="ru-RU"/>
              <a:t> • Если честность для вас важна, всегда ли вы говорите правду?</a:t>
            </a:r>
            <a:endParaRPr/>
          </a:p>
          <a:p>
            <a:pPr marL="0" indent="0">
              <a:buNone/>
              <a:defRPr/>
            </a:pPr>
            <a:r>
              <a:rPr lang="ru-RU"/>
              <a:t>• Если здоровье — это ценность, как вы заботитесь о себе? ( вижу как часто здоровье ставят в ряд своих ценностей , но в жизни мало что делают для него, так может быть честным с собой и убрать его из списка, чтобы не корить себя личной раз за то что делаете что-то, что не соответствует здоровому образу жизни). </a:t>
            </a:r>
            <a:endParaRPr/>
          </a:p>
          <a:p>
            <a:pPr marL="0" indent="0">
              <a:buNone/>
              <a:defRPr/>
            </a:pPr>
            <a:r>
              <a:rPr lang="ru-RU"/>
              <a:t>Предлагаю прощаться с иллюзиями о себе , принимать себя уже такими какие мы есть.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3. Сделайте шаг к целостности:</a:t>
            </a:r>
            <a:endParaRPr/>
          </a:p>
          <a:p>
            <a:pPr marL="0" indent="0">
              <a:buNone/>
              <a:defRPr/>
            </a:pPr>
            <a:r>
              <a:rPr lang="ru-RU"/>
              <a:t>Напишите одно действие, которое вы можете сделать сегодня, чтобы быть более верным своим ценностям.</a:t>
            </a:r>
            <a:endParaRPr/>
          </a:p>
          <a:p>
            <a:pPr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 b="1"/>
              <a:t>Это упражнение поможет вам осознать, как вы живёте в согласии с собой, и начать укреплять вашу целостность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754758"/>
          </a:xfrm>
        </p:spPr>
        <p:txBody>
          <a:bodyPr/>
          <a:lstStyle/>
          <a:p>
            <a:pPr>
              <a:defRPr/>
            </a:pPr>
            <a:r>
              <a:rPr lang="ru-RU"/>
              <a:t>6. Самоуважение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119884"/>
            <a:ext cx="10515600" cy="537298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  <a:defRPr/>
            </a:pPr>
            <a:r>
              <a:rPr lang="ru-RU"/>
              <a:t>Предлагаю вам создать “Контракт с самим собой”, который станет напоминанием о вашем выборе уважать себя каждый день.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1. Напишите 5 обещаний себе:</a:t>
            </a:r>
            <a:endParaRPr/>
          </a:p>
          <a:p>
            <a:pPr marL="0" indent="0">
              <a:buNone/>
              <a:defRPr/>
            </a:pPr>
            <a:r>
              <a:rPr lang="ru-RU"/>
              <a:t>Например:</a:t>
            </a:r>
            <a:endParaRPr/>
          </a:p>
          <a:p>
            <a:pPr marL="0" indent="0">
              <a:buNone/>
              <a:defRPr/>
            </a:pPr>
            <a:r>
              <a:rPr lang="ru-RU"/>
              <a:t> • Я обещаю заботиться о своём эмоциональном и физическом здоровье.</a:t>
            </a:r>
            <a:endParaRPr/>
          </a:p>
          <a:p>
            <a:pPr marL="0" indent="0">
              <a:buNone/>
              <a:defRPr/>
            </a:pPr>
            <a:r>
              <a:rPr lang="ru-RU"/>
              <a:t> • Я обещаю разрешать себе отдыхать без чувства вины.</a:t>
            </a:r>
            <a:endParaRPr/>
          </a:p>
          <a:p>
            <a:pPr marL="0" indent="0">
              <a:buNone/>
              <a:defRPr/>
            </a:pPr>
            <a:r>
              <a:rPr lang="ru-RU"/>
              <a:t> • Я обещаю слушать свои чувства и уважать их.</a:t>
            </a:r>
            <a:endParaRPr/>
          </a:p>
          <a:p>
            <a:pPr marL="0" indent="0">
              <a:buNone/>
              <a:defRPr/>
            </a:pPr>
            <a:r>
              <a:rPr lang="ru-RU"/>
              <a:t> • Я обещаю говорить “да” тому, что делает меня счастливым(ой).</a:t>
            </a:r>
            <a:endParaRPr/>
          </a:p>
          <a:p>
            <a:pPr marL="0" indent="0">
              <a:buNone/>
              <a:defRPr/>
            </a:pPr>
            <a:r>
              <a:rPr lang="ru-RU"/>
              <a:t> • Я обещаю говорить “нет” тому, что идёт вразрез с моими ценностями.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2. Подпишите этот контракт:</a:t>
            </a:r>
            <a:endParaRPr/>
          </a:p>
          <a:p>
            <a:pPr marL="0" indent="0">
              <a:buNone/>
              <a:defRPr/>
            </a:pPr>
            <a:r>
              <a:rPr lang="ru-RU"/>
              <a:t>Это ваш символический шаг к укреплению самоуважения.</a:t>
            </a:r>
            <a:endParaRPr/>
          </a:p>
          <a:p>
            <a:pPr marL="0" indent="0">
              <a:buNone/>
              <a:defRPr/>
            </a:pPr>
            <a:r>
              <a:rPr lang="ru-RU" b="1"/>
              <a:t>3. Разместите его на видном месте. </a:t>
            </a:r>
            <a:endParaRPr/>
          </a:p>
          <a:p>
            <a:pPr marL="0" indent="0">
              <a:buNone/>
              <a:defRPr/>
            </a:pPr>
            <a:r>
              <a:rPr lang="ru-RU"/>
              <a:t> Пусть он будет вашим ежедневным напоминанием.</a:t>
            </a:r>
            <a:endParaRPr/>
          </a:p>
          <a:p>
            <a:pPr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/>
              <a:t>Вопрос для размышления:</a:t>
            </a:r>
            <a:endParaRPr/>
          </a:p>
          <a:p>
            <a:pPr marL="0" indent="0">
              <a:buNone/>
              <a:defRPr/>
            </a:pPr>
            <a:r>
              <a:rPr lang="ru-RU"/>
              <a:t>“Как я могу каждый день уважать себя через свои действия?”</a:t>
            </a:r>
            <a:endParaRPr/>
          </a:p>
          <a:p>
            <a:pPr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 b="1"/>
              <a:t>Этот контракт — ваш первый шаг к тому, чтобы самоуважение стало не просто понятием, а вашей реальностью. </a:t>
            </a:r>
            <a:r>
              <a:rPr lang="ru-RU"/>
              <a:t>❤️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078787"/>
            <a:ext cx="10515600" cy="50981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800"/>
              <a:t>Быть самим собой в мире, который постоянно пытается сделать из вас что-то другое, - это величайшей достижение»</a:t>
            </a:r>
            <a:endParaRPr/>
          </a:p>
          <a:p>
            <a:pPr>
              <a:defRPr/>
            </a:pPr>
            <a:r>
              <a:rPr lang="ru-RU" sz="4800"/>
              <a:t>«Любовь к себе – это начало романа длинною в жизнь»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893852"/>
            <a:ext cx="10515600" cy="52831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/>
              <a:t>Самооценка: оценка себя через внешние факторы (общество, окружение). Бывает заниженной, нормальной, высокой.</a:t>
            </a:r>
            <a:endParaRPr/>
          </a:p>
          <a:p>
            <a:pPr>
              <a:defRPr/>
            </a:pPr>
            <a:endParaRPr lang="ru-RU" sz="3600"/>
          </a:p>
          <a:p>
            <a:pPr>
              <a:defRPr/>
            </a:pPr>
            <a:r>
              <a:rPr lang="ru-RU" sz="3600"/>
              <a:t>Самоценность: внутреннее ощущение собственной ценности, независимое от мнений и оценок окружающих. Формируется в детстве под влиянием родительских установок, базового доверия, сепарации и прохождения кризисов.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800"/>
              <a:t>Формирование самоценности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200"/>
              <a:t>Важность баланса между «хочу», «могу», «надо».</a:t>
            </a:r>
            <a:endParaRPr/>
          </a:p>
          <a:p>
            <a:pPr>
              <a:defRPr/>
            </a:pPr>
            <a:r>
              <a:rPr lang="ru-RU" sz="3200"/>
              <a:t>Развитие внутренней опоры: умение принимать решения, доверять себе и находить радость в повседневных делах.</a:t>
            </a:r>
            <a:endParaRPr/>
          </a:p>
          <a:p>
            <a:pPr>
              <a:defRPr/>
            </a:pPr>
            <a:r>
              <a:rPr lang="ru-RU" sz="3200"/>
              <a:t>Разрешение себе быть собой через «детские» занятия и осознанное получение удовольствия.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34303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Тест на определение самооценки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ru-RU"/>
              <a:t>Прочитайте утверждения и оцените, насколько оно вам соответствует, по шкале от 1 до 5:</a:t>
            </a:r>
            <a:endParaRPr/>
          </a:p>
          <a:p>
            <a:pPr marL="0" indent="0">
              <a:buNone/>
              <a:defRPr/>
            </a:pPr>
            <a:r>
              <a:rPr lang="ru-RU"/>
              <a:t>1 – совершенно не согласен</a:t>
            </a:r>
            <a:endParaRPr/>
          </a:p>
          <a:p>
            <a:pPr marL="0" indent="0">
              <a:buNone/>
              <a:defRPr/>
            </a:pPr>
            <a:r>
              <a:rPr lang="ru-RU"/>
              <a:t>2 – скорее не согласен</a:t>
            </a:r>
            <a:endParaRPr/>
          </a:p>
          <a:p>
            <a:pPr marL="0" indent="0">
              <a:buNone/>
              <a:defRPr/>
            </a:pPr>
            <a:r>
              <a:rPr lang="ru-RU"/>
              <a:t>3 – нейтрально</a:t>
            </a:r>
            <a:endParaRPr/>
          </a:p>
          <a:p>
            <a:pPr marL="0" indent="0">
              <a:buNone/>
              <a:defRPr/>
            </a:pPr>
            <a:r>
              <a:rPr lang="ru-RU"/>
              <a:t>4 – скорее согласен</a:t>
            </a:r>
            <a:endParaRPr/>
          </a:p>
          <a:p>
            <a:pPr marL="0" indent="0">
              <a:buNone/>
              <a:defRPr/>
            </a:pPr>
            <a:r>
              <a:rPr lang="ru-RU"/>
              <a:t>5 – полностью согласен</a:t>
            </a:r>
            <a:endParaRPr/>
          </a:p>
          <a:p>
            <a:pPr marL="0" indent="0">
              <a:buNone/>
              <a:defRPr/>
            </a:pPr>
            <a:endParaRPr lang="ru-RU"/>
          </a:p>
          <a:p>
            <a:pPr marL="0" indent="0">
              <a:buNone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785581"/>
          </a:xfrm>
        </p:spPr>
        <p:txBody>
          <a:bodyPr/>
          <a:lstStyle/>
          <a:p>
            <a:pPr>
              <a:defRPr/>
            </a:pPr>
            <a:r>
              <a:rPr lang="ru-RU"/>
              <a:t>Тест на определение самооценки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325366"/>
            <a:ext cx="10515600" cy="485159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None/>
              <a:defRPr/>
            </a:pPr>
            <a:r>
              <a:rPr lang="ru-RU" sz="2400"/>
              <a:t> 1. Я чувствую уверенность в своих силах в большинстве ситуаций.</a:t>
            </a:r>
            <a:endParaRPr sz="2400"/>
          </a:p>
          <a:p>
            <a:pPr marL="0" indent="0">
              <a:buNone/>
              <a:defRPr/>
            </a:pPr>
            <a:r>
              <a:rPr lang="ru-RU" sz="2400"/>
              <a:t> 2. Я не боюсь ошибаться и воспринимаю ошибки как возможность учиться.</a:t>
            </a:r>
            <a:endParaRPr sz="2400"/>
          </a:p>
          <a:p>
            <a:pPr marL="0" indent="0">
              <a:buNone/>
              <a:defRPr/>
            </a:pPr>
            <a:r>
              <a:rPr lang="ru-RU" sz="2400"/>
              <a:t> 3. Я принимаю свои недостатки и не критикую себя слишком строго.</a:t>
            </a:r>
            <a:endParaRPr sz="2400"/>
          </a:p>
          <a:p>
            <a:pPr marL="0" indent="0">
              <a:buNone/>
              <a:defRPr/>
            </a:pPr>
            <a:r>
              <a:rPr lang="ru-RU" sz="2400"/>
              <a:t> 4. Я уважаю свои потребности и стараюсь заботиться о себе.</a:t>
            </a:r>
            <a:endParaRPr sz="2400"/>
          </a:p>
          <a:p>
            <a:pPr marL="0" indent="0">
              <a:buNone/>
              <a:defRPr/>
            </a:pPr>
            <a:r>
              <a:rPr lang="ru-RU" sz="2400"/>
              <a:t> 5. Я готов(а) брать ответственность за свои действия и решения.</a:t>
            </a:r>
            <a:endParaRPr sz="2400"/>
          </a:p>
          <a:p>
            <a:pPr marL="0" indent="0">
              <a:buNone/>
              <a:defRPr/>
            </a:pPr>
            <a:r>
              <a:rPr lang="ru-RU" sz="2400"/>
              <a:t> 6. Когда меня критикуют, я могу сохранять уверенность в себе.</a:t>
            </a:r>
            <a:endParaRPr sz="2400"/>
          </a:p>
          <a:p>
            <a:pPr marL="0" indent="0">
              <a:buNone/>
              <a:defRPr/>
            </a:pPr>
            <a:r>
              <a:rPr lang="ru-RU" sz="2400"/>
              <a:t> 7. Я чувствую, что достоин(на) счастья, любви и успеха.</a:t>
            </a:r>
            <a:endParaRPr sz="2400"/>
          </a:p>
          <a:p>
            <a:pPr marL="0" indent="0">
              <a:buNone/>
              <a:defRPr/>
            </a:pPr>
            <a:r>
              <a:rPr lang="ru-RU" sz="2400"/>
              <a:t> 8. Я знаю свои сильные стороны и горжусь ими.</a:t>
            </a:r>
            <a:endParaRPr sz="2400"/>
          </a:p>
          <a:p>
            <a:pPr marL="0" indent="0">
              <a:buNone/>
              <a:defRPr/>
            </a:pPr>
            <a:r>
              <a:rPr lang="ru-RU" sz="2400"/>
              <a:t> 9. Я умею ставить цели и добиваться их.</a:t>
            </a:r>
            <a:endParaRPr sz="2400"/>
          </a:p>
          <a:p>
            <a:pPr marL="0" indent="0">
              <a:buNone/>
              <a:defRPr/>
            </a:pPr>
            <a:r>
              <a:rPr lang="ru-RU" sz="2400"/>
              <a:t> 10. Я верю, что справлюсь с трудностями, которые встречаются на моём пути.</a:t>
            </a:r>
            <a:endParaRPr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Тест на определение самооценки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ru-RU"/>
              <a:t>Подсчёт результатов:</a:t>
            </a:r>
            <a:endParaRPr/>
          </a:p>
          <a:p>
            <a:pPr marL="0" indent="0">
              <a:buNone/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/>
              <a:t>1. Сложите все баллы, которые вы поставили за ответы.</a:t>
            </a:r>
            <a:endParaRPr/>
          </a:p>
          <a:p>
            <a:pPr marL="0" indent="0">
              <a:buNone/>
              <a:defRPr/>
            </a:pPr>
            <a:r>
              <a:rPr lang="ru-RU"/>
              <a:t>2. Ваш итоговый балл будет находиться в диапазоне от 10 до 50.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/>
            </a:br>
            <a:r>
              <a:rPr lang="ru-RU"/>
              <a:t>Интерпретация результатов:</a:t>
            </a:r>
            <a:br>
              <a:rPr lang="ru-RU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838198" y="1226949"/>
            <a:ext cx="10515600" cy="495001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None/>
              <a:defRPr/>
            </a:pPr>
            <a:r>
              <a:rPr lang="ru-RU"/>
              <a:t>• </a:t>
            </a:r>
            <a:r>
              <a:rPr lang="ru-RU" sz="2000"/>
              <a:t>10–20 баллов: Низкая самооценка.</a:t>
            </a:r>
            <a:endParaRPr sz="2000"/>
          </a:p>
          <a:p>
            <a:pPr marL="0" indent="0">
              <a:buNone/>
              <a:defRPr/>
            </a:pPr>
            <a:r>
              <a:rPr lang="ru-RU" sz="2000"/>
              <a:t>Вы склонны к сомнениям, самокритике и зависимости от чужого мнения. Возможно, вы чувствуете себя неуверенно в своих силах и часто избегаете вызовов. Вам стоит обратить внимание на то, как вы относитесь к себе, и начать работать над укреплением уверенности.</a:t>
            </a:r>
            <a:endParaRPr lang="ru-RU" sz="2000"/>
          </a:p>
          <a:p>
            <a:pPr marL="0" indent="0">
              <a:buNone/>
              <a:defRPr/>
            </a:pPr>
            <a:endParaRPr sz="2000"/>
          </a:p>
          <a:p>
            <a:pPr marL="0" indent="0">
              <a:buNone/>
              <a:defRPr/>
            </a:pPr>
            <a:r>
              <a:rPr lang="ru-RU" sz="2000"/>
              <a:t>• 21–35 баллов: Средняя самооценка.</a:t>
            </a:r>
            <a:endParaRPr sz="2000"/>
          </a:p>
          <a:p>
            <a:pPr marL="0" indent="0">
              <a:buNone/>
              <a:defRPr/>
            </a:pPr>
            <a:r>
              <a:rPr lang="ru-RU" sz="2000"/>
              <a:t>У вас есть базовая уверенность в себе, но в некоторых ситуациях вы можете сомневаться или избегать ответственности. Это нормальный уровень, но есть возможности для укрепления уверенности и принятия себя.</a:t>
            </a:r>
            <a:endParaRPr sz="2000"/>
          </a:p>
          <a:p>
            <a:pPr marL="0" indent="0">
              <a:buNone/>
              <a:defRPr/>
            </a:pPr>
            <a:r>
              <a:rPr lang="ru-RU" sz="2000"/>
              <a:t>• 36–50 баллов: Высокая самооценка.</a:t>
            </a:r>
            <a:endParaRPr lang="ru-RU" sz="2000"/>
          </a:p>
          <a:p>
            <a:pPr marL="0" indent="0">
              <a:buNone/>
              <a:defRPr/>
            </a:pPr>
            <a:endParaRPr sz="2000"/>
          </a:p>
          <a:p>
            <a:pPr marL="0" indent="0">
              <a:buNone/>
              <a:defRPr/>
            </a:pPr>
            <a:r>
              <a:rPr lang="ru-RU" sz="2000"/>
              <a:t>Вы уверены в своих силах, принимаете свои достоинства и недостатки, и способны справляться с жизненными вызовами. Постарайтесь поддерживать этот уровень, продолжая развиваться и укреплять свои ценности.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/>
              <a:t>6 принципов самооценки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514350" indent="-514350">
              <a:buAutoNum type="arabicPeriod"/>
              <a:defRPr/>
            </a:pPr>
            <a:r>
              <a:rPr lang="ru-RU" sz="3600"/>
              <a:t>Осознанность </a:t>
            </a:r>
            <a:endParaRPr/>
          </a:p>
          <a:p>
            <a:pPr marL="514350" indent="-514350">
              <a:buAutoNum type="arabicPeriod"/>
              <a:defRPr/>
            </a:pPr>
            <a:r>
              <a:rPr lang="ru-RU" sz="3600"/>
              <a:t>Принятие себя </a:t>
            </a:r>
            <a:endParaRPr/>
          </a:p>
          <a:p>
            <a:pPr marL="514350" indent="-514350">
              <a:buAutoNum type="arabicPeriod"/>
              <a:defRPr/>
            </a:pPr>
            <a:r>
              <a:rPr lang="ru-RU" sz="3600"/>
              <a:t>Ответственность за свою жизнь</a:t>
            </a:r>
            <a:endParaRPr/>
          </a:p>
          <a:p>
            <a:pPr marL="514350" indent="-514350">
              <a:buAutoNum type="arabicPeriod"/>
              <a:defRPr/>
            </a:pPr>
            <a:r>
              <a:rPr lang="ru-RU" sz="3600"/>
              <a:t>Направленность на цель</a:t>
            </a:r>
            <a:endParaRPr/>
          </a:p>
          <a:p>
            <a:pPr marL="514350" indent="-514350">
              <a:buAutoNum type="arabicPeriod"/>
              <a:defRPr/>
            </a:pPr>
            <a:r>
              <a:rPr lang="ru-RU" sz="3600"/>
              <a:t>Целостность личности</a:t>
            </a:r>
            <a:endParaRPr/>
          </a:p>
          <a:p>
            <a:pPr marL="514350" indent="-514350">
              <a:buAutoNum type="arabicPeriod"/>
              <a:defRPr/>
            </a:pPr>
            <a:r>
              <a:rPr lang="ru-RU" sz="3600"/>
              <a:t>Самоуважение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826677"/>
          </a:xfrm>
        </p:spPr>
        <p:txBody>
          <a:bodyPr/>
          <a:lstStyle/>
          <a:p>
            <a:pPr>
              <a:defRPr/>
            </a:pPr>
            <a:r>
              <a:rPr lang="ru-RU"/>
              <a:t>1. Осознанность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191802"/>
            <a:ext cx="10515600" cy="5137079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ru-RU"/>
              <a:t>В течение дня постарайтесь замечать моменты, когда вы:</a:t>
            </a:r>
            <a:endParaRPr/>
          </a:p>
          <a:p>
            <a:pPr marL="0" indent="0">
              <a:buNone/>
              <a:defRPr/>
            </a:pPr>
            <a:r>
              <a:rPr lang="ru-RU"/>
              <a:t>Действуете автоматически.</a:t>
            </a:r>
            <a:endParaRPr/>
          </a:p>
          <a:p>
            <a:pPr marL="0" indent="0">
              <a:buNone/>
              <a:defRPr/>
            </a:pPr>
            <a:r>
              <a:rPr lang="ru-RU"/>
              <a:t>Испытываете сильные эмоции, но не понимаете их причину.</a:t>
            </a:r>
            <a:endParaRPr/>
          </a:p>
          <a:p>
            <a:pPr marL="0" indent="0">
              <a:buNone/>
              <a:defRPr/>
            </a:pPr>
            <a:r>
              <a:rPr lang="ru-RU"/>
              <a:t>Принимаете решения, не задумываясь о своих желаниях.</a:t>
            </a:r>
            <a:endParaRPr/>
          </a:p>
          <a:p>
            <a:pPr>
              <a:defRPr/>
            </a:pPr>
            <a:endParaRPr lang="ru-RU"/>
          </a:p>
          <a:p>
            <a:pPr>
              <a:defRPr/>
            </a:pPr>
            <a:r>
              <a:rPr lang="ru-RU"/>
              <a:t>Вечером запишите три таких момента и задайте себе вопрос:</a:t>
            </a:r>
            <a:endParaRPr/>
          </a:p>
          <a:p>
            <a:pPr marL="0" indent="0">
              <a:buNone/>
              <a:defRPr/>
            </a:pPr>
            <a:r>
              <a:rPr lang="ru-RU"/>
              <a:t> “Почему я поступил(а) именно так?”</a:t>
            </a:r>
            <a:endParaRPr/>
          </a:p>
          <a:p>
            <a:pPr marL="0" indent="0">
              <a:buNone/>
              <a:defRPr/>
            </a:pPr>
            <a:r>
              <a:rPr lang="ru-RU"/>
              <a:t>“Что я мог(ла) бы сделать более осознанно?”</a:t>
            </a:r>
            <a:endParaRPr/>
          </a:p>
          <a:p>
            <a:pPr>
              <a:defRPr/>
            </a:pPr>
            <a:endParaRPr lang="ru-RU"/>
          </a:p>
          <a:p>
            <a:pPr>
              <a:defRPr/>
            </a:pPr>
            <a:r>
              <a:rPr lang="ru-RU"/>
              <a:t>Как вариант предлагаю вам поставить будильник на каждые час или 2 и задавать себе вопрос : что я сейчас чувствую, ответы записывайте в заметки и вечером проанализируйте записи. </a:t>
            </a:r>
            <a:endParaRPr/>
          </a:p>
          <a:p>
            <a:pPr marL="0" indent="0">
              <a:buNone/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 b="1"/>
              <a:t> Это задание поможет вам начать замечать себя в повседневной жизни. Это первый шаг к тому, чтобы чувствовать уверенность в своих действиях и быть ближе к себе. 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Р7-Офис/2024.4.1.625</Application>
  <DocSecurity>0</DocSecurity>
  <PresentationFormat>Широкоэкранный</PresentationFormat>
  <Paragraphs>0</Paragraphs>
  <Slides>15</Slides>
  <Notes>15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Самооценка и самоценность</dc:title>
  <dc:subject/>
  <dc:creator>Ирина Лыкова</dc:creator>
  <cp:keywords/>
  <dc:description/>
  <dc:identifier/>
  <dc:language/>
  <cp:lastModifiedBy/>
  <cp:revision>17</cp:revision>
  <dcterms:created xsi:type="dcterms:W3CDTF">2025-02-27T14:05:33Z</dcterms:created>
  <dcterms:modified xsi:type="dcterms:W3CDTF">2025-04-25T08:32:25Z</dcterms:modified>
  <cp:category/>
  <cp:contentStatus/>
  <cp:version/>
</cp:coreProperties>
</file>