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 /><Relationship Id="rId10" Type="http://schemas.openxmlformats.org/officeDocument/2006/relationships/tableStyles" Target="tableStyles.xml" /><Relationship Id="rId11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914400" y="2130425"/>
            <a:ext cx="10363199" cy="1470025"/>
          </a:xfrm>
        </p:spPr>
        <p:txBody>
          <a:bodyPr/>
          <a:lstStyle>
            <a:lvl1pPr algn="ctr">
              <a:defRPr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828800" y="3886200"/>
            <a:ext cx="8534399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38"/>
            <a:ext cx="2743200" cy="5851525"/>
          </a:xfrm>
        </p:spPr>
        <p:txBody>
          <a:bodyPr vert="eaVert"/>
          <a:lstStyle>
            <a:lvl1pPr algn="ctr"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38"/>
            <a:ext cx="8026399" cy="5851525"/>
          </a:xfrm>
        </p:spPr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083" y="4406901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3083" y="2906713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1583498" y="1600201"/>
            <a:ext cx="4704522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576053" y="1600201"/>
            <a:ext cx="5006346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1583498" y="1535113"/>
            <a:ext cx="47045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1583498" y="2174874"/>
            <a:ext cx="47045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480042" y="1535113"/>
            <a:ext cx="510235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480042" y="2174874"/>
            <a:ext cx="510235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8" y="273049"/>
            <a:ext cx="355239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327914" y="273050"/>
            <a:ext cx="625448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583498" y="1435101"/>
            <a:ext cx="3552394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8" y="4800600"/>
            <a:ext cx="998510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583498" y="612774"/>
            <a:ext cx="9985109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583498" y="5367337"/>
            <a:ext cx="998510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1583498" y="1600201"/>
            <a:ext cx="9998901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6" name="Shape 105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6343" y="6641"/>
                </a:moveTo>
                <a:lnTo>
                  <a:pt x="6343" y="6641"/>
                </a:lnTo>
                <a:cubicBezTo>
                  <a:pt x="7781" y="2374"/>
                  <a:pt x="8594" y="0"/>
                  <a:pt x="8594" y="0"/>
                </a:cubicBezTo>
                <a:lnTo>
                  <a:pt x="0" y="0"/>
                </a:lnTo>
                <a:lnTo>
                  <a:pt x="0" y="43200"/>
                </a:lnTo>
                <a:lnTo>
                  <a:pt x="43200" y="43200"/>
                </a:lnTo>
                <a:lnTo>
                  <a:pt x="43200" y="37760"/>
                </a:lnTo>
                <a:lnTo>
                  <a:pt x="43200" y="37760"/>
                </a:lnTo>
                <a:cubicBezTo>
                  <a:pt x="43200" y="37760"/>
                  <a:pt x="34824" y="39282"/>
                  <a:pt x="21228" y="41101"/>
                </a:cubicBezTo>
                <a:lnTo>
                  <a:pt x="21228" y="41101"/>
                </a:lnTo>
                <a:cubicBezTo>
                  <a:pt x="3446" y="43478"/>
                  <a:pt x="-5241" y="41016"/>
                  <a:pt x="6343" y="6641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05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</p:spPr>
      </p:sp>
      <p:sp>
        <p:nvSpPr>
          <p:cNvPr id="48" name="Shape 106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361" y="36777"/>
                </a:moveTo>
                <a:lnTo>
                  <a:pt x="22361" y="36777"/>
                </a:lnTo>
                <a:cubicBezTo>
                  <a:pt x="5219" y="39070"/>
                  <a:pt x="-2372" y="36412"/>
                  <a:pt x="7775" y="6299"/>
                </a:cubicBezTo>
                <a:lnTo>
                  <a:pt x="7775" y="6299"/>
                </a:lnTo>
                <a:cubicBezTo>
                  <a:pt x="9119" y="2311"/>
                  <a:pt x="9892" y="58"/>
                  <a:pt x="9911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612"/>
                </a:lnTo>
                <a:lnTo>
                  <a:pt x="43200" y="33612"/>
                </a:lnTo>
                <a:cubicBezTo>
                  <a:pt x="43110" y="33630"/>
                  <a:pt x="35168" y="35065"/>
                  <a:pt x="22361" y="36777"/>
                </a:cubicBezTo>
                <a:close/>
              </a:path>
            </a:pathLst>
          </a:custGeom>
          <a:solidFill>
            <a:schemeClr val="accent1">
              <a:alpha val="9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061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276" y="37156"/>
                </a:moveTo>
                <a:lnTo>
                  <a:pt x="22276" y="37156"/>
                </a:lnTo>
                <a:cubicBezTo>
                  <a:pt x="5093" y="39454"/>
                  <a:pt x="-2596" y="36819"/>
                  <a:pt x="7680" y="6325"/>
                </a:cubicBezTo>
                <a:lnTo>
                  <a:pt x="7680" y="6325"/>
                </a:lnTo>
                <a:cubicBezTo>
                  <a:pt x="9010" y="2380"/>
                  <a:pt x="9781" y="117"/>
                  <a:pt x="981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980"/>
                </a:lnTo>
                <a:lnTo>
                  <a:pt x="43200" y="33980"/>
                </a:lnTo>
                <a:cubicBezTo>
                  <a:pt x="43020" y="34016"/>
                  <a:pt x="35046" y="35449"/>
                  <a:pt x="22276" y="37156"/>
                </a:cubicBezTo>
                <a:close/>
              </a:path>
            </a:pathLst>
          </a:custGeom>
          <a:solidFill>
            <a:schemeClr val="accent1">
              <a:alpha val="18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0" name="Shape 1062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92" y="37535"/>
                </a:moveTo>
                <a:lnTo>
                  <a:pt x="22192" y="37535"/>
                </a:lnTo>
                <a:cubicBezTo>
                  <a:pt x="4968" y="39839"/>
                  <a:pt x="-2820" y="37226"/>
                  <a:pt x="7585" y="6350"/>
                </a:cubicBezTo>
                <a:lnTo>
                  <a:pt x="7585" y="6350"/>
                </a:lnTo>
                <a:cubicBezTo>
                  <a:pt x="8900" y="2448"/>
                  <a:pt x="9670" y="176"/>
                  <a:pt x="9726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348"/>
                </a:lnTo>
                <a:lnTo>
                  <a:pt x="43200" y="34348"/>
                </a:lnTo>
                <a:cubicBezTo>
                  <a:pt x="42885" y="34402"/>
                  <a:pt x="34924" y="35833"/>
                  <a:pt x="22192" y="37535"/>
                </a:cubicBezTo>
                <a:close/>
              </a:path>
            </a:pathLst>
          </a:custGeom>
          <a:solidFill>
            <a:schemeClr val="accent1">
              <a:alpha val="26999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063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07" y="37914"/>
                </a:moveTo>
                <a:lnTo>
                  <a:pt x="22107" y="37914"/>
                </a:lnTo>
                <a:cubicBezTo>
                  <a:pt x="4842" y="40223"/>
                  <a:pt x="-3044" y="37634"/>
                  <a:pt x="7490" y="6376"/>
                </a:cubicBezTo>
                <a:lnTo>
                  <a:pt x="7490" y="6376"/>
                </a:lnTo>
                <a:cubicBezTo>
                  <a:pt x="8790" y="2517"/>
                  <a:pt x="9559" y="235"/>
                  <a:pt x="9634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717"/>
                </a:lnTo>
                <a:lnTo>
                  <a:pt x="43200" y="34717"/>
                </a:lnTo>
                <a:cubicBezTo>
                  <a:pt x="42795" y="34789"/>
                  <a:pt x="34802" y="36217"/>
                  <a:pt x="22107" y="37914"/>
                </a:cubicBezTo>
                <a:close/>
              </a:path>
            </a:pathLst>
          </a:custGeom>
          <a:solidFill>
            <a:schemeClr val="accent1">
              <a:alpha val="36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064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022" y="38293"/>
                </a:moveTo>
                <a:lnTo>
                  <a:pt x="22022" y="38293"/>
                </a:lnTo>
                <a:cubicBezTo>
                  <a:pt x="4717" y="40608"/>
                  <a:pt x="-3267" y="38041"/>
                  <a:pt x="7394" y="6401"/>
                </a:cubicBezTo>
                <a:lnTo>
                  <a:pt x="7394" y="6401"/>
                </a:lnTo>
                <a:cubicBezTo>
                  <a:pt x="8680" y="2586"/>
                  <a:pt x="9448" y="293"/>
                  <a:pt x="954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085"/>
                </a:lnTo>
                <a:lnTo>
                  <a:pt x="43200" y="35085"/>
                </a:lnTo>
                <a:cubicBezTo>
                  <a:pt x="42705" y="35175"/>
                  <a:pt x="34680" y="36601"/>
                  <a:pt x="22022" y="38293"/>
                </a:cubicBezTo>
                <a:close/>
              </a:path>
            </a:pathLst>
          </a:custGeom>
          <a:solidFill>
            <a:schemeClr val="accent1">
              <a:alpha val="4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065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937" y="38673"/>
                </a:moveTo>
                <a:lnTo>
                  <a:pt x="21937" y="38673"/>
                </a:lnTo>
                <a:cubicBezTo>
                  <a:pt x="4591" y="40992"/>
                  <a:pt x="-3491" y="38448"/>
                  <a:pt x="7299" y="6427"/>
                </a:cubicBezTo>
                <a:lnTo>
                  <a:pt x="7299" y="6427"/>
                </a:lnTo>
                <a:cubicBezTo>
                  <a:pt x="8570" y="2655"/>
                  <a:pt x="9336" y="352"/>
                  <a:pt x="944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453"/>
                </a:lnTo>
                <a:lnTo>
                  <a:pt x="43200" y="35453"/>
                </a:lnTo>
                <a:cubicBezTo>
                  <a:pt x="42570" y="35561"/>
                  <a:pt x="34558" y="36985"/>
                  <a:pt x="21937" y="38673"/>
                </a:cubicBezTo>
                <a:close/>
              </a:path>
            </a:pathLst>
          </a:custGeom>
          <a:solidFill>
            <a:schemeClr val="accent1">
              <a:alpha val="5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4" name="Shape 1066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853" y="39052"/>
                </a:moveTo>
                <a:lnTo>
                  <a:pt x="21853" y="39052"/>
                </a:lnTo>
                <a:cubicBezTo>
                  <a:pt x="4466" y="41377"/>
                  <a:pt x="-3715" y="38855"/>
                  <a:pt x="7204" y="6453"/>
                </a:cubicBezTo>
                <a:lnTo>
                  <a:pt x="7204" y="6453"/>
                </a:lnTo>
                <a:cubicBezTo>
                  <a:pt x="8461" y="2724"/>
                  <a:pt x="9225" y="411"/>
                  <a:pt x="9357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822"/>
                </a:lnTo>
                <a:lnTo>
                  <a:pt x="43200" y="35822"/>
                </a:lnTo>
                <a:cubicBezTo>
                  <a:pt x="42480" y="35948"/>
                  <a:pt x="34436" y="37369"/>
                  <a:pt x="21853" y="39052"/>
                </a:cubicBezTo>
                <a:close/>
              </a:path>
            </a:pathLst>
          </a:custGeom>
          <a:solidFill>
            <a:schemeClr val="accent1">
              <a:alpha val="63999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5" name="Shape 1067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768" y="39431"/>
                </a:moveTo>
                <a:lnTo>
                  <a:pt x="21768" y="39431"/>
                </a:lnTo>
                <a:cubicBezTo>
                  <a:pt x="4340" y="41761"/>
                  <a:pt x="-3939" y="39262"/>
                  <a:pt x="7109" y="6478"/>
                </a:cubicBezTo>
                <a:lnTo>
                  <a:pt x="7109" y="6478"/>
                </a:lnTo>
                <a:cubicBezTo>
                  <a:pt x="8351" y="2792"/>
                  <a:pt x="9114" y="470"/>
                  <a:pt x="9265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190"/>
                </a:lnTo>
                <a:lnTo>
                  <a:pt x="43200" y="36190"/>
                </a:lnTo>
                <a:cubicBezTo>
                  <a:pt x="42390" y="36334"/>
                  <a:pt x="34314" y="37753"/>
                  <a:pt x="21768" y="39431"/>
                </a:cubicBezTo>
                <a:close/>
              </a:path>
            </a:pathLst>
          </a:custGeom>
          <a:solidFill>
            <a:schemeClr val="accent1">
              <a:alpha val="73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6" name="Shape 106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83" y="39810"/>
                </a:moveTo>
                <a:lnTo>
                  <a:pt x="21683" y="39810"/>
                </a:lnTo>
                <a:cubicBezTo>
                  <a:pt x="4214" y="42146"/>
                  <a:pt x="-4163" y="39669"/>
                  <a:pt x="7014" y="6504"/>
                </a:cubicBezTo>
                <a:lnTo>
                  <a:pt x="7014" y="6504"/>
                </a:lnTo>
                <a:cubicBezTo>
                  <a:pt x="8241" y="2861"/>
                  <a:pt x="9003" y="528"/>
                  <a:pt x="917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558"/>
                </a:lnTo>
                <a:lnTo>
                  <a:pt x="43200" y="36558"/>
                </a:lnTo>
                <a:cubicBezTo>
                  <a:pt x="42300" y="36720"/>
                  <a:pt x="34192" y="38137"/>
                  <a:pt x="21683" y="39810"/>
                </a:cubicBezTo>
                <a:close/>
              </a:path>
            </a:pathLst>
          </a:custGeom>
          <a:solidFill>
            <a:schemeClr val="accent1">
              <a:alpha val="82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7" name="Shape 106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40189"/>
                </a:moveTo>
                <a:lnTo>
                  <a:pt x="21599" y="40189"/>
                </a:lnTo>
                <a:cubicBezTo>
                  <a:pt x="4089" y="42530"/>
                  <a:pt x="-4386" y="40077"/>
                  <a:pt x="6918" y="6529"/>
                </a:cubicBezTo>
                <a:lnTo>
                  <a:pt x="6918" y="6529"/>
                </a:lnTo>
                <a:cubicBezTo>
                  <a:pt x="8131" y="2930"/>
                  <a:pt x="8892" y="587"/>
                  <a:pt x="9080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926"/>
                </a:lnTo>
                <a:lnTo>
                  <a:pt x="43200" y="36926"/>
                </a:lnTo>
                <a:cubicBezTo>
                  <a:pt x="42165" y="37107"/>
                  <a:pt x="34070" y="38521"/>
                  <a:pt x="21599" y="40189"/>
                </a:cubicBezTo>
                <a:close/>
              </a:path>
            </a:pathLst>
          </a:custGeom>
          <a:solidFill>
            <a:schemeClr val="accent1">
              <a:alpha val="91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8" name="Shape 107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14" y="40568"/>
                </a:moveTo>
                <a:lnTo>
                  <a:pt x="21514" y="40568"/>
                </a:lnTo>
                <a:cubicBezTo>
                  <a:pt x="3963" y="42915"/>
                  <a:pt x="-4610" y="40484"/>
                  <a:pt x="6823" y="6555"/>
                </a:cubicBezTo>
                <a:lnTo>
                  <a:pt x="6823" y="6555"/>
                </a:lnTo>
                <a:cubicBezTo>
                  <a:pt x="8022" y="2999"/>
                  <a:pt x="8781" y="646"/>
                  <a:pt x="8988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7295"/>
                </a:lnTo>
                <a:lnTo>
                  <a:pt x="43200" y="37295"/>
                </a:lnTo>
                <a:cubicBezTo>
                  <a:pt x="42075" y="37493"/>
                  <a:pt x="33948" y="38905"/>
                  <a:pt x="21514" y="40568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8" y="274638"/>
            <a:ext cx="99989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9264351" y="6356350"/>
            <a:ext cx="23180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/>
              <a:t>	</a:t>
            </a:r>
            <a:fld id="{F8E3F0E9-0FC2-4DDE-87CF-3BA6A04EA4CC}" type="slidenum">
              <a:rPr/>
              <a:t/>
            </a:fld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1619018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5125706" y="6356350"/>
            <a:ext cx="35625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>
        <a:spcBef>
          <a:spcPts val="0"/>
        </a:spcBef>
        <a:buNone/>
        <a:defRPr sz="4400" b="1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443278" y="1509820"/>
            <a:ext cx="9144000" cy="2387599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 fontScale="90000" lnSpcReduction="2000"/>
          </a:bodyPr>
          <a:lstStyle/>
          <a:p>
            <a:pPr marL="0" marR="0" indent="0">
              <a:defRPr/>
            </a:pPr>
            <a:r>
              <a:rPr sz="72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 составить режим дня и расписание для школьника</a:t>
            </a:r>
            <a:endParaRPr sz="72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1523998" y="4116736"/>
            <a:ext cx="9144000" cy="1598262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 marL="0" indent="0" algn="ctr">
              <a:buFont typeface="Arial"/>
              <a:buNone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Практические советы, которые помогут вам спланировать режим дня школьника так, чтобы он всё успевал.</a:t>
            </a:r>
            <a:endParaRPr lang="ru-RU" sz="2400" b="0" i="0" u="none" strike="noStrike" cap="none" spc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r">
              <a:buFont typeface="Arial"/>
              <a:buNone/>
              <a:defRPr/>
            </a:pPr>
            <a:endParaRPr lang="ru-RU"/>
          </a:p>
          <a:p>
            <a:pPr marL="0" indent="0" algn="r">
              <a:buFont typeface="Arial"/>
              <a:buNone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Психолог Лыкова И.В. </a:t>
            </a:r>
            <a:endParaRPr lang="ru-RU" sz="2400" b="0" i="0" u="none" strike="noStrike" cap="none" spc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0055168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787829" y="565042"/>
            <a:ext cx="10588757" cy="2402319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 marL="0" marR="0" indent="0">
              <a:defRPr/>
            </a:pPr>
            <a:br>
              <a:rPr lang="ru-RU" sz="26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br>
              <a:rPr lang="ru-RU" sz="26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8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Что такое режим дня</a:t>
            </a:r>
            <a:br>
              <a:rPr lang="ru-RU" sz="2800" b="1" i="0" u="none" strike="noStrike" cap="none" spc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Arial"/>
              </a:rPr>
            </a:br>
            <a:endParaRPr sz="2800"/>
          </a:p>
          <a:p>
            <a:pPr marL="0" marR="0" indent="0">
              <a:defRPr/>
            </a:pPr>
            <a:r>
              <a:rPr lang="ru-RU" sz="28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Если понятие школьного расписания, то есть графика обучения, всем понятно, то с понятием режима бывает путаница. </a:t>
            </a:r>
            <a:br>
              <a:rPr lang="ru-RU" sz="28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endParaRPr sz="2800" b="0"/>
          </a:p>
          <a:p>
            <a:pPr marL="0" marR="0" indent="0">
              <a:defRPr/>
            </a:pPr>
            <a:r>
              <a:rPr lang="ru-RU" sz="28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Режим дня</a:t>
            </a:r>
            <a:r>
              <a:rPr lang="ru-RU" sz="28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— это почасовой распорядок дня, в который в том числе входит расписание уроков.  </a:t>
            </a:r>
            <a:endParaRPr sz="2800" b="0"/>
          </a:p>
          <a:p>
            <a:pPr>
              <a:defRPr/>
            </a:pPr>
            <a:endParaRPr/>
          </a:p>
        </p:txBody>
      </p:sp>
      <p:sp>
        <p:nvSpPr>
          <p:cNvPr id="741199575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799252" y="3051228"/>
            <a:ext cx="10577332" cy="4245887"/>
          </a:xfrm>
        </p:spPr>
        <p:txBody>
          <a:bodyPr/>
          <a:lstStyle/>
          <a:p>
            <a:pPr marL="0" marR="0" indent="0">
              <a:buFont typeface="Arial"/>
              <a:buNone/>
              <a:defRPr/>
            </a:pPr>
            <a:r>
              <a:rPr sz="26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Зачем ребёнку режим</a:t>
            </a:r>
            <a:endParaRPr sz="2600" b="1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indent="0">
              <a:defRPr/>
            </a:pPr>
            <a:endParaRPr sz="2600"/>
          </a:p>
          <a:p>
            <a:pPr marR="0">
              <a:defRPr/>
            </a:pPr>
            <a:r>
              <a:rPr sz="2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Дисциплина.</a:t>
            </a:r>
            <a:r>
              <a:rPr sz="2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Без режима ребёнок будет беситься от безделья либо залипать в гаджеты. </a:t>
            </a:r>
            <a:endParaRPr sz="2600"/>
          </a:p>
          <a:p>
            <a:pPr marR="0">
              <a:defRPr/>
            </a:pPr>
            <a:r>
              <a:rPr sz="2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Экономия нервов родителей.</a:t>
            </a:r>
            <a:r>
              <a:rPr sz="2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Без режима вы потратите больше энергии на попытку толково организовать день.</a:t>
            </a:r>
            <a:endParaRPr sz="2600"/>
          </a:p>
          <a:p>
            <a:pPr>
              <a:defRPr/>
            </a:pPr>
            <a:r>
              <a:rPr sz="2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Эффективность обучения.</a:t>
            </a:r>
            <a:r>
              <a:rPr sz="2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Без режима ребёнок будет получать отрывистые знания. </a:t>
            </a:r>
            <a:endParaRPr sz="2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8262865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4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 составить режим дня школьника</a:t>
            </a:r>
            <a:endParaRPr/>
          </a:p>
        </p:txBody>
      </p:sp>
      <p:sp>
        <p:nvSpPr>
          <p:cNvPr id="1517403073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799253" y="1291525"/>
            <a:ext cx="10577333" cy="5521271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marR="0" indent="0">
              <a:buFont typeface="Arial"/>
              <a:buNone/>
              <a:defRPr/>
            </a:pPr>
            <a:r>
              <a:rPr sz="24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1. Возьмите лист бумаги или воспользуйтесь приложением</a:t>
            </a:r>
            <a:endParaRPr sz="2400"/>
          </a:p>
          <a:p>
            <a:pPr marL="0" marR="0" indent="0">
              <a:buFont typeface="Arial"/>
              <a:buNone/>
              <a:defRPr/>
            </a:pPr>
            <a:r>
              <a:rPr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Кому-то удобнее планировать в бумажном формате, кому-то — в электронном. На листе бумаги достаточно расчертить текущую неделю. Подойдёт и обычный школьный дневник. Если вам проще работать со школьным расписанием в электронном виде, можно использовать специ</a:t>
            </a:r>
            <a:r>
              <a:rPr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альные приложения. </a:t>
            </a:r>
            <a:br>
              <a:rPr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endParaRPr sz="2400"/>
          </a:p>
          <a:p>
            <a:pPr marL="0" marR="0" indent="0">
              <a:buFont typeface="Arial"/>
              <a:buNone/>
              <a:defRPr/>
            </a:pPr>
            <a:r>
              <a:rPr sz="24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2. Установите время отхода ко сну и пробуждения</a:t>
            </a:r>
            <a:endParaRPr sz="2400"/>
          </a:p>
          <a:p>
            <a:pPr marL="0" marR="0" indent="0">
              <a:buFont typeface="Arial"/>
              <a:buNone/>
              <a:defRPr/>
            </a:pPr>
            <a:r>
              <a:rPr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Согласно рекомендациям Роспотребнадзора, ученики начальной школы должны спать не меньше 10–10,5 часов, а первоклассникам рекомендовано ещё два часа дневного отдыха. Такие же нормы сохраняются и для учащихся 5–7-х классов. В 8–9-х классах норма сна — 9–9,5 </a:t>
            </a:r>
            <a:r>
              <a:rPr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часов. Старшеклассники, выпускники и взрослые могут спать по 8–9 часов. </a:t>
            </a:r>
            <a:endParaRPr sz="2400"/>
          </a:p>
          <a:p>
            <a:pPr marL="0" marR="0" indent="0">
              <a:defRPr/>
            </a:pPr>
            <a:endParaRPr sz="2400"/>
          </a:p>
          <a:p>
            <a:pPr marL="0" marR="0" indent="0">
              <a:defRPr/>
            </a:pPr>
            <a:endParaRPr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66256425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4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 составить режим дня школьника</a:t>
            </a:r>
            <a:endParaRPr/>
          </a:p>
        </p:txBody>
      </p:sp>
      <p:sp>
        <p:nvSpPr>
          <p:cNvPr id="83595208" name="Объект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0000" lnSpcReduction="6000"/>
          </a:bodyPr>
          <a:lstStyle/>
          <a:p>
            <a:pPr marL="0" marR="0" indent="0">
              <a:buFont typeface="Arial"/>
              <a:buNone/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3. Впишите все уроки на неделю</a:t>
            </a:r>
            <a:endParaRPr sz="3200"/>
          </a:p>
          <a:p>
            <a:pPr marL="0" marR="0" indent="0">
              <a:buFont typeface="Arial"/>
              <a:buNone/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Затем начните планировать время бодрствования: посчитайте, сколько часов в день ребёнок должен проводить за занятиями. Посмотрите, нет ли дней, когда уроки идут больше трёх или четырёх часов подряд. Если есть — распределите учебную нагрузку равномерно. Учт</a:t>
            </a:r>
            <a:r>
              <a:rPr lang="ru-RU" sz="3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ите, что нужно время на домашку и, возможно, совместное обсуждение текущих уроков. Так вы поймёте, сколько времени уходит на учёбу. </a:t>
            </a:r>
            <a:br>
              <a:rPr lang="ru-RU" sz="3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endParaRPr sz="3200"/>
          </a:p>
          <a:p>
            <a:pPr marL="0" marR="0" indent="0">
              <a:buFont typeface="Arial"/>
              <a:buNone/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4. Впишите секции или хобби</a:t>
            </a:r>
            <a:endParaRPr sz="3200"/>
          </a:p>
          <a:p>
            <a:pPr marL="0" marR="0" indent="0">
              <a:buFont typeface="Arial"/>
              <a:buNone/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Здесь главное — не перегрузить ребёнка дополнительными занятиями. Если каждый день заниматься школьными заданиями, делать домашку да ещё ходить в секцию, нагрузка окажется чрезмерной. </a:t>
            </a:r>
            <a:endParaRPr sz="3200"/>
          </a:p>
          <a:p>
            <a:pPr marL="0" marR="0" indent="0">
              <a:buFont typeface="Arial"/>
              <a:buNone/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Советуйтесь с ребёнком по поводу того, куда и как часто он хочет ходить. Если видите, что он слишком устаёт, снижайте нагрузку и корректируйте режим. </a:t>
            </a:r>
            <a:endParaRPr sz="3200"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5524821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4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 составить режим дня школьника</a:t>
            </a:r>
            <a:endParaRPr/>
          </a:p>
        </p:txBody>
      </p:sp>
      <p:sp>
        <p:nvSpPr>
          <p:cNvPr id="142358160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marR="0" indent="0">
              <a:buFont typeface="Arial"/>
              <a:buNone/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5. Добавьте время для отдыха</a:t>
            </a:r>
            <a:endParaRPr sz="3200"/>
          </a:p>
          <a:p>
            <a:pPr marL="0" marR="0" indent="0">
              <a:buFont typeface="Arial"/>
              <a:buNone/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Если вы разрешаете ребёнку пользоваться гаджетами, выделяйте на это специальное время. У детей должно быть свободное время на игры и простое </a:t>
            </a:r>
            <a:r>
              <a:rPr lang="ru-RU" sz="32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ничегонеделание</a:t>
            </a:r>
            <a:r>
              <a:rPr lang="ru-RU" sz="3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sz="3200"/>
          </a:p>
          <a:p>
            <a:pPr marL="0" indent="0">
              <a:buFont typeface="Arial"/>
              <a:buNone/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Обязательно включите в режим дня прогулки — детям необходима физическая активность и свежий воздух. </a:t>
            </a:r>
            <a:endParaRPr sz="3200"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5730176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Заключение</a:t>
            </a:r>
            <a:endParaRPr/>
          </a:p>
        </p:txBody>
      </p:sp>
      <p:sp>
        <p:nvSpPr>
          <p:cNvPr id="316336378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799252" y="1600202"/>
            <a:ext cx="10577332" cy="5148017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 algn="just">
              <a:defRPr/>
            </a:pP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Режим дня очень полезно  соблюдать, так как организм привыкает к определенному порядку, а это  имеет существенное значение для нервной системы и деятельности организма  в целом.  </a:t>
            </a:r>
            <a:endParaRPr sz="24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just">
              <a:defRPr/>
            </a:pPr>
            <a:endParaRPr sz="24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just">
              <a:defRPr/>
            </a:pP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 отсутствии строго установленного времени для подготовки домашних  заданий, ученики значительно дольше вовлекаются в работу и качество  выполнения заданий хуже. </a:t>
            </a:r>
            <a:endParaRPr sz="24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just">
              <a:defRPr/>
            </a:pPr>
            <a:endParaRPr sz="24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just">
              <a:defRPr/>
            </a:pP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Неправильное чередование различных видов  деятельности, сокращение </a:t>
            </a:r>
            <a:endParaRPr sz="24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buFont typeface="Arial"/>
              <a:buNone/>
              <a:defRPr/>
            </a:pP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продолжительности ночного сна и времени отдыха, приводит к быстрому истощению     нервной системы, в результате чего работоспособность школьника снижена,  со временем могут возникнуть различные заболевания, влияет на причину  неуспеваемости.</a:t>
            </a:r>
            <a:endParaRPr sz="24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buFont typeface="Arial"/>
              <a:buNone/>
              <a:defRPr/>
            </a:pPr>
            <a:endParaRPr sz="24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just">
              <a:defRPr/>
            </a:pP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Важно сохранять режим сна в выходные и каникулярные дни. Не рекомендуется сокращать время сна из-за не сделанных уроков или домашних дел. </a:t>
            </a:r>
            <a:r>
              <a:rPr sz="24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Сон всегда должен быть в приоритете!</a:t>
            </a:r>
            <a:endParaRPr sz="2400" b="1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buFont typeface="Arial"/>
              <a:buNone/>
              <a:defRPr/>
            </a:pPr>
            <a:br>
              <a:rPr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br>
              <a:rPr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Corn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Р7-Офис/2024.4.1.625</Application>
  <DocSecurity>0</DocSecurity>
  <PresentationFormat>Widescreen</PresentationFormat>
  <Paragraphs>0</Paragraphs>
  <Slides>6</Slides>
  <Notes>6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Theme 1</vt:lpstr>
      <vt:lpstr>Slide 1</vt:lpstr>
      <vt:lpstr>Slide 2</vt:lpstr>
      <vt:lpstr>Slide 3</vt:lpstr>
      <vt:lpstr>Slide 4</vt:lpstr>
      <vt:lpstr>Slide 5</vt:lpstr>
      <vt:lpstr>Slide 6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8</cp:revision>
  <dcterms:modified xsi:type="dcterms:W3CDTF">2025-04-25T08:07:47Z</dcterms:modified>
  <cp:category/>
  <cp:contentStatus/>
  <cp:version/>
</cp:coreProperties>
</file>