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85" r:id="rId4"/>
    <p:sldId id="286" r:id="rId5"/>
    <p:sldId id="293" r:id="rId6"/>
    <p:sldId id="287" r:id="rId7"/>
    <p:sldId id="288" r:id="rId8"/>
    <p:sldId id="289" r:id="rId9"/>
    <p:sldId id="290" r:id="rId10"/>
    <p:sldId id="294" r:id="rId11"/>
    <p:sldId id="292" r:id="rId12"/>
    <p:sldId id="270" r:id="rId13"/>
    <p:sldId id="291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kushina-ta@ruob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40621493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Ls34pmURW7m91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28991" cy="1470025"/>
          </a:xfrm>
        </p:spPr>
        <p:txBody>
          <a:bodyPr>
            <a:noAutofit/>
          </a:bodyPr>
          <a:lstStyle/>
          <a:p>
            <a:b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О выплате </a:t>
            </a:r>
            <a:b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единовременного социального пособия выпускникам 11-х классов</a:t>
            </a:r>
            <a:b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из малообеспеченных семей </a:t>
            </a:r>
            <a:b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в 2024 году </a:t>
            </a:r>
            <a:br>
              <a:rPr lang="ru-RU" sz="2800" u="sng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389"/>
            <a:ext cx="1584176" cy="112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06" y="80755"/>
            <a:ext cx="1061743" cy="7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7637" y="836713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МОУО 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AutoNum type="arabicPeriod" startAt="2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Поручить руководителям подведомственных ОО назначить ответственного сотрудника за сбор документов 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Организовать информационную и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консультативную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работу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выпускниками, их родителями (законными представителями), классными руководителями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Определить телефон «горячей линии»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Организовать взаимодействие с органами социальной защиты населения по вопросам выдачи справок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В указанные сроки предоставить в Министерство заверенные документы и заполненную таблицу на получателей пособия  </a:t>
            </a:r>
          </a:p>
        </p:txBody>
      </p:sp>
    </p:spTree>
    <p:extLst>
      <p:ext uri="{BB962C8B-B14F-4D97-AF65-F5344CB8AC3E}">
        <p14:creationId xmlns:p14="http://schemas.microsoft.com/office/powerpoint/2010/main" val="148800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86780"/>
            <a:ext cx="80648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МОУО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16970"/>
            <a:ext cx="78053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Данные в таблицу по получателю (блок 1) и выпускнику (блок 2)</a:t>
            </a:r>
          </a:p>
          <a:p>
            <a:endParaRPr lang="ru-RU" b="1" u="sng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FF0000"/>
                </a:solidFill>
              </a:rPr>
              <a:t>Пример: блок 1 </a:t>
            </a:r>
          </a:p>
          <a:p>
            <a:r>
              <a:rPr lang="ru-RU" b="1" dirty="0">
                <a:solidFill>
                  <a:srgbClr val="002060"/>
                </a:solidFill>
              </a:rPr>
              <a:t>1.СНИЛС получателя (11 цифр, без пробелов и разделителей)</a:t>
            </a:r>
          </a:p>
          <a:p>
            <a:r>
              <a:rPr lang="ru-RU" b="1" dirty="0">
                <a:solidFill>
                  <a:srgbClr val="002060"/>
                </a:solidFill>
              </a:rPr>
              <a:t>2.Фамилия получателя (русский текст)</a:t>
            </a:r>
          </a:p>
          <a:p>
            <a:r>
              <a:rPr lang="ru-RU" b="1" dirty="0">
                <a:solidFill>
                  <a:srgbClr val="002060"/>
                </a:solidFill>
              </a:rPr>
              <a:t>3.Имя получателя (русский текст)</a:t>
            </a:r>
          </a:p>
          <a:p>
            <a:r>
              <a:rPr lang="ru-RU" b="1" dirty="0">
                <a:solidFill>
                  <a:srgbClr val="002060"/>
                </a:solidFill>
              </a:rPr>
              <a:t>4.Отчество получателя  (русский текст. Не заполнять, если отчество отсутствует!)</a:t>
            </a:r>
          </a:p>
          <a:p>
            <a:r>
              <a:rPr lang="ru-RU" b="1" dirty="0">
                <a:solidFill>
                  <a:srgbClr val="002060"/>
                </a:solidFill>
              </a:rPr>
              <a:t>5.Пол получателя (одна заглавная буква М или Ж)</a:t>
            </a:r>
          </a:p>
          <a:p>
            <a:r>
              <a:rPr lang="ru-RU" b="1" dirty="0">
                <a:solidFill>
                  <a:srgbClr val="002060"/>
                </a:solidFill>
              </a:rPr>
              <a:t>6.Дата рождения получателя (дата в формате ДД.ММ.ГГГГ)</a:t>
            </a:r>
          </a:p>
          <a:p>
            <a:r>
              <a:rPr lang="ru-RU" b="1" dirty="0">
                <a:solidFill>
                  <a:srgbClr val="002060"/>
                </a:solidFill>
              </a:rPr>
              <a:t>7.Тип документа, удостоверяющего личность (необходимо выбрать из выпадающего списка)</a:t>
            </a:r>
          </a:p>
          <a:p>
            <a:r>
              <a:rPr lang="ru-RU" b="1" dirty="0">
                <a:solidFill>
                  <a:srgbClr val="002060"/>
                </a:solidFill>
              </a:rPr>
              <a:t>8.Серия документа,  удостоверяющего личность (последовательность символов не должна содержать пробелы)</a:t>
            </a:r>
          </a:p>
          <a:p>
            <a:r>
              <a:rPr lang="ru-RU" b="1" dirty="0">
                <a:solidFill>
                  <a:srgbClr val="002060"/>
                </a:solidFill>
              </a:rPr>
              <a:t>9. Номер документа,  удостоверяющего личность (последовательность символов не должна содержать пробелы)</a:t>
            </a:r>
          </a:p>
          <a:p>
            <a:r>
              <a:rPr lang="ru-RU" b="1" dirty="0">
                <a:solidFill>
                  <a:srgbClr val="002060"/>
                </a:solidFill>
              </a:rPr>
              <a:t>10. Дата выдачи документа,  удостоверяющего личность (в формате ДД.ММ.ГГГГ)</a:t>
            </a:r>
          </a:p>
          <a:p>
            <a:r>
              <a:rPr lang="ru-RU" b="1" dirty="0">
                <a:solidFill>
                  <a:srgbClr val="002060"/>
                </a:solidFill>
              </a:rPr>
              <a:t>11. Кем выдан документ (русский текст)</a:t>
            </a:r>
          </a:p>
        </p:txBody>
      </p:sp>
    </p:spTree>
    <p:extLst>
      <p:ext uri="{BB962C8B-B14F-4D97-AF65-F5344CB8AC3E}">
        <p14:creationId xmlns:p14="http://schemas.microsoft.com/office/powerpoint/2010/main" val="423086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31484"/>
            <a:ext cx="85689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Итоги 2023 года </a:t>
            </a: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   !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предложение: рассмотреть возможность оказания материальной помощи на муниципальном уровне 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76" y="188640"/>
            <a:ext cx="21238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765622"/>
              </p:ext>
            </p:extLst>
          </p:nvPr>
        </p:nvGraphicFramePr>
        <p:xfrm>
          <a:off x="1386840" y="1988841"/>
          <a:ext cx="6370319" cy="23160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3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подано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документов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Принято решение об оказании материальной помощи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Отказ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242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219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1115616" y="3501008"/>
            <a:ext cx="5112568" cy="7920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96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31484"/>
            <a:ext cx="8568952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КОНТАКТЫ </a:t>
            </a: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Якушина Татьяна Анатольевна,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начальник управления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общего образования министерства образования </a:t>
            </a:r>
            <a:r>
              <a:rPr lang="ru-RU" sz="2800" dirty="0" err="1">
                <a:solidFill>
                  <a:srgbClr val="0070C0"/>
                </a:solidFill>
                <a:latin typeface="Arial Black" panose="020B0A04020102020204" pitchFamily="34" charset="0"/>
              </a:rPr>
              <a:t>кузбасса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endParaRPr lang="ru-RU" sz="2800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электронная почта </a:t>
            </a:r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  <a:hlinkClick r:id="rId2"/>
              </a:rPr>
              <a:t>yakushina-ta@ruobr.ru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рабочий телефон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8(384-2) 36-37-29</a:t>
            </a:r>
          </a:p>
          <a:p>
            <a:endParaRPr lang="ru-RU" sz="2800" dirty="0"/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76" y="188640"/>
            <a:ext cx="21238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34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0" t="14906" r="14950" b="4693"/>
          <a:stretch/>
        </p:blipFill>
        <p:spPr bwMode="auto">
          <a:xfrm>
            <a:off x="65317" y="548680"/>
            <a:ext cx="7844243" cy="589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3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8558" y="764704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Пособие выплачивается</a:t>
            </a:r>
          </a:p>
          <a:p>
            <a:pPr marL="342900" indent="-342900" algn="ctr"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совершеннолетнему выпускнику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или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одному из родителей (законному представителю), совместно проживающему</a:t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с несовершеннолетним выпускником,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или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лицу, уполномоченному родителем (законным представителем) на основании доверенности, оформленной</a:t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 соответствии с законодательством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33975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3109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51150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пособия получатель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общеобразовательную организацию, </a:t>
            </a: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обучается выпускник,  или в МОУО 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заявление по форме;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согласие на обработку персональных данных по формам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копия и подлинник документа, удостоверяющего личность выпускника; его регистрацию по месту жительства (месту пребывания);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и подлинник справки о признании семьи малоимущей</a:t>
            </a:r>
            <a:b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нуждающейся в государственной социальной помощи или справки  о признании семьи или одиноко проживающего гражданина малоимущими</a:t>
            </a:r>
            <a:r>
              <a:rPr lang="ru-RU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документ с реквизитами счета получателя, открытого в российской кредитной организации (договор банковского вклада (счета), справка кредитной организации о реквизитах счета или другие документы, содержащие сведения о реквизитах счета).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документов заверяются руководителем ОО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руководителем МОУО</a:t>
            </a:r>
          </a:p>
        </p:txBody>
      </p:sp>
    </p:spTree>
    <p:extLst>
      <p:ext uri="{BB962C8B-B14F-4D97-AF65-F5344CB8AC3E}">
        <p14:creationId xmlns:p14="http://schemas.microsoft.com/office/powerpoint/2010/main" val="199926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3109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218979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 признании семьи малоимущей</a:t>
            </a:r>
            <a:b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нуждающейся в государственной социальной помощи </a:t>
            </a:r>
          </a:p>
          <a:p>
            <a: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справки  о признании семьи или одиноко проживающего гражданина малоимущими</a:t>
            </a:r>
            <a:endParaRPr lang="ru-RU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br>
              <a:rPr lang="ru-RU" sz="2000" b="1" dirty="0"/>
            </a:b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социальной защиты населения Кузбасса</a:t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7 июня 2021 года n 135 «Об утверждении административного регламента предоставления государственной услуги "Признание семьи или одиноко проживающего гражданина малоимущими«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 ред. </a:t>
            </a:r>
            <a:r>
              <a:rPr lang="ru-RU" sz="16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приказа Министерства социальной защиты населения Кузбасса от 30.08.2022 N 165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base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Результатом предоставления государственной услуги является принятие уполномоченным органом решения:</a:t>
            </a:r>
          </a:p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о признании семьи малоимущей и нуждающейся в государственной социальной помощи путем выдачи заявителю справки о признании семьи малоимущей и нуждающейся в государственной социальной помощи;</a:t>
            </a:r>
          </a:p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о признании семьи или одиноко проживающего гражданина малоимущими путем выдачи заявителю справки о признании семьи или одиноко проживающего гражданина малоимущими;</a:t>
            </a:r>
          </a:p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об отказе в признании семьи малоимущей и нуждающейся в государственной социальной помощи, об отказе в признании семьи или одиноко проживающего гражданина малоимущими.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ru-RU" sz="2000" dirty="0"/>
            </a:b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5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836712"/>
            <a:ext cx="763284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пособия получатель представляет документы  в срок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мая текущего года 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представления получателем документов</a:t>
            </a:r>
            <a:b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общеобразовательную организацию ответственное лицо, назначенное приказом руководителя общеобразовательной организации, 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3 дней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представления документов передает их в МОУО 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получателей утверждается уполномоченным органом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3 рабочих дней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представления получателями документов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25 мая текущего года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направляется в Министерство образования Кузбасса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с заверенным пакетом документов каждого получателя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26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671691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документов получателей 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комиссия, созданная на основании приказа Министерства из числа сотрудников Министерства.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Заседание комиссии проходит 1 раз в год в июне.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 выплате пособия оформляется приказом Министерства о выплате пособия выпускникам.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после заседания комиссии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5 рабочих дней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 в уполномоченный орган приказ и выписку из протокола заседания комиссии. 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принятом решении получатели уведомляются уполномоченным органом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5 рабочих дней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получения приказа или выписки из протокола заседания комиссии.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Получателю может быть отказано в выплате пособия в случае представления неполного пакета документов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642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3601" y="1844824"/>
            <a:ext cx="70567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выплачивается Министерством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выпускного вечера 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перечисления на лицевой счет получателя пособия, открытый в кредитной организации, по указанным в заявлении о предоставлении пособия реквизитам 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наличными средствами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42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06" y="80755"/>
            <a:ext cx="1061743" cy="7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7637" y="836713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МОУО </a:t>
            </a:r>
          </a:p>
          <a:p>
            <a:pPr algn="just"/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Определить приказом специалиста, ответственного за сбор документов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срок до 4 мая 2024 года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заполнить контактные данные в таблицу по указанной </a:t>
            </a:r>
            <a:r>
              <a:rPr lang="ru-RU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ссылке: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https://disk.yandex.ru/i/Ls34pmURW7m91w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766" y="2941315"/>
            <a:ext cx="24482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929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866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Тема Office</vt:lpstr>
      <vt:lpstr> О выплате  единовременного социального пособия выпускникам 11-х классов из малообеспеченных семей  в 2024 году  </vt:lpstr>
      <vt:lpstr> 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Obraz11</cp:lastModifiedBy>
  <cp:revision>83</cp:revision>
  <cp:lastPrinted>2022-02-16T07:13:13Z</cp:lastPrinted>
  <dcterms:created xsi:type="dcterms:W3CDTF">2022-02-14T02:56:54Z</dcterms:created>
  <dcterms:modified xsi:type="dcterms:W3CDTF">2024-04-16T05:01:01Z</dcterms:modified>
</cp:coreProperties>
</file>